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3" r:id="rId2"/>
    <p:sldId id="258" r:id="rId3"/>
    <p:sldId id="264" r:id="rId4"/>
    <p:sldId id="265" r:id="rId5"/>
    <p:sldId id="271" r:id="rId6"/>
    <p:sldId id="270" r:id="rId7"/>
    <p:sldId id="266" r:id="rId8"/>
    <p:sldId id="268" r:id="rId9"/>
    <p:sldId id="269" r:id="rId10"/>
    <p:sldId id="261" r:id="rId11"/>
    <p:sldId id="260" r:id="rId12"/>
    <p:sldId id="282" r:id="rId13"/>
    <p:sldId id="274" r:id="rId14"/>
    <p:sldId id="275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5" r:id="rId24"/>
    <p:sldId id="291" r:id="rId25"/>
    <p:sldId id="292" r:id="rId26"/>
    <p:sldId id="293" r:id="rId27"/>
    <p:sldId id="299" r:id="rId28"/>
    <p:sldId id="272" r:id="rId29"/>
    <p:sldId id="286" r:id="rId30"/>
    <p:sldId id="288" r:id="rId31"/>
    <p:sldId id="296" r:id="rId32"/>
    <p:sldId id="295" r:id="rId33"/>
    <p:sldId id="294" r:id="rId34"/>
    <p:sldId id="289" r:id="rId35"/>
    <p:sldId id="284" r:id="rId36"/>
    <p:sldId id="290" r:id="rId37"/>
    <p:sldId id="297" r:id="rId38"/>
    <p:sldId id="298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E02"/>
    <a:srgbClr val="1B3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/>
    <p:restoredTop sz="94712"/>
  </p:normalViewPr>
  <p:slideViewPr>
    <p:cSldViewPr snapToGrid="0">
      <p:cViewPr varScale="1">
        <p:scale>
          <a:sx n="68" d="100"/>
          <a:sy n="68" d="100"/>
        </p:scale>
        <p:origin x="1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0679B-5F2D-40B0-A3D9-22F5FD131C25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10C9C-99A5-4D7A-8F3F-B5C728468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EE96B-38CA-4BB9-A9DE-4611D720AD92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A4B6E-B071-4B61-BD3E-497DE09E0D7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23E4-B75B-4418-B8CB-6B4E9ED0B003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01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23E4-B75B-4418-B8CB-6B4E9ED0B003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01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AFED4-0A6E-404D-487F-084FF0258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815EF1-40C5-349F-1EE7-2D4BF3F93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00B47B-DF6D-3D41-E6E4-F524CBF2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C69F8-6A6C-4B49-9FD6-27E7F2F60DD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8FB042-1944-D43F-1F24-7F229C6F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199960-386D-86AA-6DDB-30E1EFDD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231-D64C-474F-92C9-2F7698175A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10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E5C2C-93CD-A65E-D1B4-D9BC97A7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F3CA7C-7177-B2D1-4309-3E1427095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B4057B-FB5F-190A-D637-73CD79AA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D3321C-403A-315C-F92B-D5EECD2F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231-D64C-474F-92C9-2F7698175A8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Logo Sinditamaraty">
            <a:extLst>
              <a:ext uri="{FF2B5EF4-FFF2-40B4-BE49-F238E27FC236}">
                <a16:creationId xmlns:a16="http://schemas.microsoft.com/office/drawing/2014/main" id="{76CEB894-005B-66E6-A88C-DA5891D7E3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3905"/>
            <a:ext cx="2127422" cy="4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2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9D34C3-72C5-2469-DE30-27D22DFC5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58D8EB-8A54-7261-22FD-5118E883E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C3899-360D-AA5D-FC5D-EBEDEC0B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A8053E-6C69-5F21-4417-14935412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231-D64C-474F-92C9-2F7698175A8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Logo Sinditamaraty">
            <a:extLst>
              <a:ext uri="{FF2B5EF4-FFF2-40B4-BE49-F238E27FC236}">
                <a16:creationId xmlns:a16="http://schemas.microsoft.com/office/drawing/2014/main" id="{3509F9C1-F4CE-BEC7-95EC-97F89E7D8F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3905"/>
            <a:ext cx="2127422" cy="4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3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A2EA1-35D2-7B1C-BCD6-EE7E9B036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42545C-A965-3715-5D39-F793D3E65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315308-194A-26F5-016B-3F361E2F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FA6370-3CDB-FD40-08BE-66CA88CD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231-D64C-474F-92C9-2F7698175A8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Logo Sinditamaraty">
            <a:extLst>
              <a:ext uri="{FF2B5EF4-FFF2-40B4-BE49-F238E27FC236}">
                <a16:creationId xmlns:a16="http://schemas.microsoft.com/office/drawing/2014/main" id="{8315E8A6-E4FF-7260-EF35-FADC9AF022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3905"/>
            <a:ext cx="2127422" cy="4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0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57354-500F-2A48-A75C-4B396C3C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2AE3E6-57F4-897D-B348-CF58960B6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A90A1E-0655-B671-B6DE-04C7A9E4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9B70AA-E844-24F7-38A7-8327F5EF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231-D64C-474F-92C9-2F7698175A8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Logo Sinditamaraty">
            <a:extLst>
              <a:ext uri="{FF2B5EF4-FFF2-40B4-BE49-F238E27FC236}">
                <a16:creationId xmlns:a16="http://schemas.microsoft.com/office/drawing/2014/main" id="{00A9D1D9-211E-88F8-FEB5-1D47A5E0D0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3905"/>
            <a:ext cx="2127422" cy="4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A50E9-E521-FD52-070B-8A5B1F0A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6D3E11-958A-930E-9E98-4D1B26918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4A405D-85A4-FB9E-9DB6-691FE3A2B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C37CB6-2038-A46B-9AA8-D4CB229A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141BC9-D788-E4B7-E1FA-F6BFEC7C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231-D64C-474F-92C9-2F7698175A8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Logo Sinditamaraty">
            <a:extLst>
              <a:ext uri="{FF2B5EF4-FFF2-40B4-BE49-F238E27FC236}">
                <a16:creationId xmlns:a16="http://schemas.microsoft.com/office/drawing/2014/main" id="{8B1144E5-FAB7-40C7-1E67-86A31F5B8A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3905"/>
            <a:ext cx="2127422" cy="4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0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DECB4-54B0-9104-5354-1A9EB151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AC53D9-69B7-79CE-C46C-603967CE9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68C715-E014-CF85-4B13-A5B02477C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AF8A8A8-BB71-F1FC-7505-8236C638F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4993A54-8381-8355-1660-6C485FCD7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F648E7E-BD7F-F604-EC81-BE0FEFDE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64270F-18D0-6F72-FAAF-C30A4CE9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231-D64C-474F-92C9-2F7698175A8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Logo Sinditamaraty">
            <a:extLst>
              <a:ext uri="{FF2B5EF4-FFF2-40B4-BE49-F238E27FC236}">
                <a16:creationId xmlns:a16="http://schemas.microsoft.com/office/drawing/2014/main" id="{EAB296FD-773C-F156-6C04-C17051005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3905"/>
            <a:ext cx="2127422" cy="4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5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4C665-47AB-9F19-50FA-DED3F1D5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4E8641-5051-64EB-7B01-E956B47B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832A649-BF7F-66D1-17BB-0CF07A6B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231-D64C-474F-92C9-2F7698175A8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Imagem 5" descr="Logo Sinditamaraty">
            <a:extLst>
              <a:ext uri="{FF2B5EF4-FFF2-40B4-BE49-F238E27FC236}">
                <a16:creationId xmlns:a16="http://schemas.microsoft.com/office/drawing/2014/main" id="{803A438A-DF9C-962D-1FD9-FC3DAAAF26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3905"/>
            <a:ext cx="2127422" cy="4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0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377B52D-AC8E-E7C4-B496-8B119598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5F0C58C-D1AD-015D-B8DC-AD816863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231-D64C-474F-92C9-2F7698175A8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Imagem 4" descr="Logo Sinditamaraty">
            <a:extLst>
              <a:ext uri="{FF2B5EF4-FFF2-40B4-BE49-F238E27FC236}">
                <a16:creationId xmlns:a16="http://schemas.microsoft.com/office/drawing/2014/main" id="{E1B81C5B-B6A6-A653-1B6D-C046254F83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3905"/>
            <a:ext cx="2127422" cy="4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0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2C68A-F4D1-F447-4889-DC3F1DD5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2FCB8-E031-DCA7-8AFE-7946BDC0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486480-38FE-80B0-8710-BDC0A959F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7E04B6-C7BF-94EA-2C27-8BDEC10A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827396-CDBE-003F-4768-FA1F452F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231-D64C-474F-92C9-2F7698175A8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Logo Sinditamaraty">
            <a:extLst>
              <a:ext uri="{FF2B5EF4-FFF2-40B4-BE49-F238E27FC236}">
                <a16:creationId xmlns:a16="http://schemas.microsoft.com/office/drawing/2014/main" id="{435D36E0-105C-AC01-F38F-9B8964F7A0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3905"/>
            <a:ext cx="2127422" cy="4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9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54089-4562-A7CD-682F-60E70BF6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E1A8F1E-EF08-A841-D951-473A9B11D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2A8867-74C7-047A-05DE-32BC555C6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977906-D3E9-C365-7C51-69DA6768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927BBD-E2C0-0262-B97A-3140CF87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231-D64C-474F-92C9-2F7698175A8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Logo Sinditamaraty">
            <a:extLst>
              <a:ext uri="{FF2B5EF4-FFF2-40B4-BE49-F238E27FC236}">
                <a16:creationId xmlns:a16="http://schemas.microsoft.com/office/drawing/2014/main" id="{A6EF0FBD-0E73-F225-36C5-D42963F858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3905"/>
            <a:ext cx="2127422" cy="4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B6C7458-8CB6-80A7-96A5-6AF1942C0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1FF885-F901-010C-648D-ACD90E564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DBEEB3-0C72-7622-81BF-D2A737C27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Poppins ExtraLight" pitchFamily="2" charset="77"/>
                <a:cs typeface="Poppins ExtraLight" pitchFamily="2" charset="77"/>
              </a:defRPr>
            </a:lvl1pPr>
          </a:lstStyle>
          <a:p>
            <a:fld id="{95DC69F8-6A6C-4B49-9FD6-27E7F2F60DD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8D0BAE-799A-2FF5-62E3-60E6ACFB9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Poppins ExtraLight" pitchFamily="2" charset="77"/>
                <a:cs typeface="Poppins ExtraLight" pitchFamily="2" charset="77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7B1290-4B2F-D5D6-2D53-CB9DD16AA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Poppins ExtraLight" pitchFamily="2" charset="77"/>
                <a:cs typeface="Poppins ExtraLight" pitchFamily="2" charset="77"/>
              </a:defRPr>
            </a:lvl1pPr>
          </a:lstStyle>
          <a:p>
            <a:fld id="{A6548231-D64C-474F-92C9-2F7698175A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39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B3F7A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rgbClr val="1B3F7A"/>
          </a:solidFill>
          <a:latin typeface="Poppins SemiBold" pitchFamily="2" charset="77"/>
          <a:ea typeface="+mn-ea"/>
          <a:cs typeface="Poppins SemiBold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rgbClr val="1B3F7A"/>
          </a:solidFill>
          <a:latin typeface="Poppins SemiBold" pitchFamily="2" charset="77"/>
          <a:ea typeface="+mn-ea"/>
          <a:cs typeface="Poppins SemiBold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rgbClr val="1B3F7A"/>
          </a:solidFill>
          <a:latin typeface="Poppins SemiBold" pitchFamily="2" charset="77"/>
          <a:ea typeface="+mn-ea"/>
          <a:cs typeface="Poppins SemiBold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rgbClr val="1B3F7A"/>
          </a:solidFill>
          <a:latin typeface="Poppins SemiBold" pitchFamily="2" charset="77"/>
          <a:ea typeface="+mn-ea"/>
          <a:cs typeface="Poppins SemiBold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rgbClr val="1B3F7A"/>
          </a:solidFill>
          <a:latin typeface="Poppins SemiBold" pitchFamily="2" charset="77"/>
          <a:ea typeface="+mn-ea"/>
          <a:cs typeface="Poppins SemiBold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SINDY\Downloads\Seque&#770;ncia%2002.mp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61177-2D4A-5961-D8AB-DF90AD9D6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261" y="1214438"/>
            <a:ext cx="8653463" cy="2867026"/>
          </a:xfrm>
        </p:spPr>
        <p:txBody>
          <a:bodyPr>
            <a:normAutofit/>
          </a:bodyPr>
          <a:lstStyle/>
          <a:p>
            <a:r>
              <a:rPr lang="pt-BR" sz="4400" dirty="0"/>
              <a:t>Estratégias sindicais de enfrentamento e combate </a:t>
            </a:r>
            <a:br>
              <a:rPr lang="pt-BR" sz="4400" dirty="0"/>
            </a:br>
            <a:r>
              <a:rPr lang="pt-BR" sz="4400" dirty="0"/>
              <a:t>às formas de assédio e discriminação no MRE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2EA193-D75D-786C-EDAB-74C8BADD7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8288" y="4429126"/>
            <a:ext cx="9144000" cy="1214438"/>
          </a:xfrm>
        </p:spPr>
        <p:txBody>
          <a:bodyPr>
            <a:normAutofit fontScale="77500" lnSpcReduction="20000"/>
          </a:bodyPr>
          <a:lstStyle/>
          <a:p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800E02"/>
                </a:solidFill>
              </a:rPr>
              <a:t>Eliane Monteiro Cesario</a:t>
            </a:r>
          </a:p>
          <a:p>
            <a:r>
              <a:rPr lang="pt-BR" dirty="0">
                <a:solidFill>
                  <a:srgbClr val="800E02"/>
                </a:solidFill>
              </a:rPr>
              <a:t>Assessora Sindical do Sinditamaraty</a:t>
            </a:r>
          </a:p>
          <a:p>
            <a:r>
              <a:rPr lang="pt-BR" dirty="0">
                <a:solidFill>
                  <a:srgbClr val="800E02"/>
                </a:solidFill>
              </a:rPr>
              <a:t>Advogada e mediadora </a:t>
            </a:r>
          </a:p>
        </p:txBody>
      </p:sp>
    </p:spTree>
    <p:extLst>
      <p:ext uri="{BB962C8B-B14F-4D97-AF65-F5344CB8AC3E}">
        <p14:creationId xmlns:p14="http://schemas.microsoft.com/office/powerpoint/2010/main" val="252290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2FAA0-C82E-2971-A4A1-98113A10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436563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800E02"/>
                </a:solidFill>
                <a:latin typeface="+mn-lt"/>
              </a:rPr>
              <a:t>2015 – primeiros dados de assédio sexual – violência de gênero no MRE </a:t>
            </a: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38" y="1546394"/>
            <a:ext cx="9641187" cy="34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ector em curva 8"/>
          <p:cNvCxnSpPr/>
          <p:nvPr/>
        </p:nvCxnSpPr>
        <p:spPr>
          <a:xfrm>
            <a:off x="2543175" y="3471862"/>
            <a:ext cx="1057275" cy="14287"/>
          </a:xfrm>
          <a:prstGeom prst="curvedConnector3">
            <a:avLst>
              <a:gd name="adj1" fmla="val 50000"/>
            </a:avLst>
          </a:prstGeom>
          <a:ln>
            <a:solidFill>
              <a:srgbClr val="800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em curva 10"/>
          <p:cNvCxnSpPr/>
          <p:nvPr/>
        </p:nvCxnSpPr>
        <p:spPr>
          <a:xfrm>
            <a:off x="2928938" y="3743325"/>
            <a:ext cx="2843213" cy="14288"/>
          </a:xfrm>
          <a:prstGeom prst="curvedConnector3">
            <a:avLst>
              <a:gd name="adj1" fmla="val 50000"/>
            </a:avLst>
          </a:prstGeom>
          <a:ln>
            <a:solidFill>
              <a:srgbClr val="800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33387" y="5163235"/>
            <a:ext cx="10796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800E02"/>
                </a:solidFill>
              </a:rPr>
              <a:t>2016 – </a:t>
            </a:r>
            <a:r>
              <a:rPr lang="pt-BR" sz="3200" b="1" dirty="0">
                <a:solidFill>
                  <a:srgbClr val="800E02"/>
                </a:solidFill>
              </a:rPr>
              <a:t>Movimento de Greve e mapeamento de novos casos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19858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61177-2D4A-5961-D8AB-DF90AD9D6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365760"/>
            <a:ext cx="9144000" cy="3172147"/>
          </a:xfrm>
        </p:spPr>
        <p:txBody>
          <a:bodyPr>
            <a:normAutofit fontScale="90000"/>
          </a:bodyPr>
          <a:lstStyle/>
          <a:p>
            <a:r>
              <a:rPr lang="pt-BR" dirty="0"/>
              <a:t>Pesquisa Riscos Psicossociais Relacionados ao Trabalho no Itamaraty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2EA193-D75D-786C-EDAB-74C8BADD7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0" y="3630613"/>
            <a:ext cx="9144000" cy="165576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pt-BR" dirty="0"/>
              <a:t>Ana Magnólia Mendes</a:t>
            </a:r>
          </a:p>
          <a:p>
            <a:pPr algn="r"/>
            <a:r>
              <a:rPr lang="pt-BR" dirty="0" err="1"/>
              <a:t>Profa</a:t>
            </a:r>
            <a:r>
              <a:rPr lang="pt-BR" dirty="0"/>
              <a:t>. Universidade de Brasília</a:t>
            </a:r>
          </a:p>
          <a:p>
            <a:pPr algn="r"/>
            <a:r>
              <a:rPr lang="pt-BR" dirty="0"/>
              <a:t>Coordenadora Acadêmica do GEPSAT</a:t>
            </a:r>
          </a:p>
          <a:p>
            <a:pPr algn="r"/>
            <a:endParaRPr lang="pt-BR" dirty="0"/>
          </a:p>
          <a:p>
            <a:pPr algn="r"/>
            <a:r>
              <a:rPr lang="pt-BR" dirty="0"/>
              <a:t>Fernanda Sousa Duarte</a:t>
            </a:r>
          </a:p>
          <a:p>
            <a:pPr algn="r"/>
            <a:r>
              <a:rPr lang="pt-BR" dirty="0"/>
              <a:t>Pesquisadora do Laboratório de Psicodinâmica e Clínica do Trabalho- UnB e do GEPSAT </a:t>
            </a:r>
          </a:p>
          <a:p>
            <a:endParaRPr lang="pt-BR" dirty="0"/>
          </a:p>
        </p:txBody>
      </p:sp>
      <p:pic>
        <p:nvPicPr>
          <p:cNvPr id="4" name="Imagem 4" descr="Descrição: https://lh6.googleusercontent.com/nQreYqo52AmpOsp5RL8-z6KBI-IjFt5vnSfJ-qYjRTuCEXuL2JUmzZBtnBM-MQtbSMLGRfpdp-F58jJs7c-jJkUGuOxqpOhyi3HdjOQLvePsHZzLYV1P4AoTSygP3PyjtBVliqg5B9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9" y="5471787"/>
            <a:ext cx="1376138" cy="80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902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313" y="1065212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rgbClr val="800E02"/>
                </a:solidFill>
              </a:rPr>
              <a:t>Resultado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2475" y="3425826"/>
            <a:ext cx="10515600" cy="2532063"/>
          </a:xfrm>
        </p:spPr>
        <p:txBody>
          <a:bodyPr>
            <a:noAutofit/>
          </a:bodyPr>
          <a:lstStyle/>
          <a:p>
            <a:endParaRPr lang="pt-BR" sz="2400" dirty="0"/>
          </a:p>
          <a:p>
            <a:r>
              <a:rPr lang="pt-BR" sz="2400" b="1" dirty="0">
                <a:solidFill>
                  <a:srgbClr val="800E02"/>
                </a:solidFill>
              </a:rPr>
              <a:t>34,9%</a:t>
            </a:r>
            <a:r>
              <a:rPr lang="pt-BR" sz="2400" dirty="0"/>
              <a:t> consideram que </a:t>
            </a:r>
            <a:r>
              <a:rPr lang="pt-BR" sz="2400" b="1" dirty="0"/>
              <a:t>sofreram assédio moral </a:t>
            </a:r>
            <a:r>
              <a:rPr lang="pt-BR" sz="2400" dirty="0"/>
              <a:t>nos últimos seis meses </a:t>
            </a:r>
          </a:p>
          <a:p>
            <a:r>
              <a:rPr lang="pt-BR" sz="2400" b="1" dirty="0">
                <a:solidFill>
                  <a:srgbClr val="800E02"/>
                </a:solidFill>
              </a:rPr>
              <a:t>66,1%</a:t>
            </a:r>
            <a:r>
              <a:rPr lang="pt-BR" sz="2400" dirty="0"/>
              <a:t> consideram que sofreram assédio moral nos últimos </a:t>
            </a:r>
          </a:p>
          <a:p>
            <a:pPr marL="0" indent="0">
              <a:buNone/>
            </a:pPr>
            <a:r>
              <a:rPr lang="pt-BR" sz="2400" dirty="0"/>
              <a:t>   cinco anos</a:t>
            </a:r>
          </a:p>
          <a:p>
            <a:r>
              <a:rPr lang="pt-BR" sz="2400" dirty="0">
                <a:solidFill>
                  <a:srgbClr val="800E02"/>
                </a:solidFill>
              </a:rPr>
              <a:t>54,1%</a:t>
            </a:r>
            <a:r>
              <a:rPr lang="pt-BR" sz="2400" dirty="0"/>
              <a:t> testemunharam assédio moral nos últimos seis meses </a:t>
            </a:r>
          </a:p>
          <a:p>
            <a:r>
              <a:rPr lang="pt-BR" sz="2400" dirty="0">
                <a:solidFill>
                  <a:srgbClr val="800E02"/>
                </a:solidFill>
              </a:rPr>
              <a:t>80,3%</a:t>
            </a:r>
            <a:r>
              <a:rPr lang="pt-BR" sz="2400" dirty="0"/>
              <a:t> testemunharam assédio moral nos últimos cinco anos</a:t>
            </a:r>
          </a:p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9238" y="295275"/>
            <a:ext cx="678338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941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800E02"/>
                </a:solidFill>
              </a:rPr>
              <a:t>Perfil dos entrevistados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895350" y="2168525"/>
            <a:ext cx="4719638" cy="2946400"/>
          </a:xfrm>
        </p:spPr>
        <p:txBody>
          <a:bodyPr>
            <a:normAutofit/>
          </a:bodyPr>
          <a:lstStyle/>
          <a:p>
            <a:r>
              <a:rPr lang="pt-BR" dirty="0"/>
              <a:t>Mulheres: 55,1% </a:t>
            </a:r>
          </a:p>
          <a:p>
            <a:r>
              <a:rPr lang="pt-BR" dirty="0"/>
              <a:t>Heterossexual: 84,4%</a:t>
            </a:r>
          </a:p>
          <a:p>
            <a:r>
              <a:rPr lang="pt-BR" dirty="0"/>
              <a:t>Branca: 72,4%</a:t>
            </a:r>
          </a:p>
          <a:p>
            <a:r>
              <a:rPr lang="pt-BR" dirty="0"/>
              <a:t>44,2 anos (DP: 11,6)</a:t>
            </a:r>
          </a:p>
          <a:p>
            <a:r>
              <a:rPr lang="pt-BR" dirty="0"/>
              <a:t>Casado/União Estável: 64,6%</a:t>
            </a:r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Ensino Superior (completo ou em andamento): 93,7%</a:t>
            </a:r>
          </a:p>
          <a:p>
            <a:endParaRPr lang="pt-BR" dirty="0"/>
          </a:p>
          <a:p>
            <a:r>
              <a:rPr lang="pt-BR" dirty="0"/>
              <a:t>Formação em: </a:t>
            </a:r>
          </a:p>
          <a:p>
            <a:pPr lvl="1"/>
            <a:r>
              <a:rPr lang="pt-BR" b="0" dirty="0"/>
              <a:t>Direito: 20,8% </a:t>
            </a:r>
          </a:p>
          <a:p>
            <a:pPr lvl="1"/>
            <a:r>
              <a:rPr lang="pt-BR" b="0" dirty="0"/>
              <a:t>Relações Internacionais: 13,9% </a:t>
            </a:r>
          </a:p>
          <a:p>
            <a:pPr lvl="1"/>
            <a:r>
              <a:rPr lang="pt-BR" b="0" dirty="0"/>
              <a:t>Letras: 12,5% 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955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800E02"/>
                </a:solidFill>
              </a:rPr>
              <a:t>Perfil da Categoria em Risco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pt-BR" sz="2000" dirty="0"/>
              <a:t>Oficiais de chancelaria; maioria Mulheres</a:t>
            </a:r>
          </a:p>
          <a:p>
            <a:r>
              <a:rPr lang="pt-BR" sz="2000" dirty="0"/>
              <a:t>Idade entre 36 e 50 anos;</a:t>
            </a:r>
          </a:p>
          <a:p>
            <a:r>
              <a:rPr lang="pt-BR" sz="2000" dirty="0"/>
              <a:t>Nível superior; </a:t>
            </a:r>
          </a:p>
          <a:p>
            <a:r>
              <a:rPr lang="pt-BR" sz="2000" dirty="0"/>
              <a:t>Faz horas extras; </a:t>
            </a:r>
          </a:p>
          <a:p>
            <a:r>
              <a:rPr lang="pt-BR" sz="2000" dirty="0"/>
              <a:t>Histórico de acidente de trabalho ou de trajeto; </a:t>
            </a:r>
          </a:p>
          <a:p>
            <a:r>
              <a:rPr lang="pt-BR" sz="2000" dirty="0"/>
              <a:t>Sofreu assédio moral;</a:t>
            </a:r>
          </a:p>
          <a:p>
            <a:r>
              <a:rPr lang="pt-BR" sz="2000" dirty="0"/>
              <a:t>Testemunhou assédio moral; </a:t>
            </a:r>
          </a:p>
          <a:p>
            <a:r>
              <a:rPr lang="pt-BR" sz="2000" dirty="0"/>
              <a:t>Participou da última greve. </a:t>
            </a:r>
          </a:p>
          <a:p>
            <a:endParaRPr lang="pt-BR" sz="2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Homens; </a:t>
            </a:r>
          </a:p>
          <a:p>
            <a:r>
              <a:rPr lang="pt-BR" dirty="0"/>
              <a:t>Diplomatas;</a:t>
            </a:r>
          </a:p>
          <a:p>
            <a:r>
              <a:rPr lang="pt-BR" dirty="0"/>
              <a:t>Mais de 50 anos;</a:t>
            </a:r>
          </a:p>
          <a:p>
            <a:r>
              <a:rPr lang="pt-BR" dirty="0"/>
              <a:t>Mais de 21 anos de trabalho;</a:t>
            </a:r>
          </a:p>
          <a:p>
            <a:r>
              <a:rPr lang="pt-BR" dirty="0"/>
              <a:t>Nível médio; </a:t>
            </a:r>
          </a:p>
          <a:p>
            <a:r>
              <a:rPr lang="pt-BR" dirty="0"/>
              <a:t>Sem histórico de acidente de trabalho ou de trajeto; </a:t>
            </a:r>
          </a:p>
          <a:p>
            <a:r>
              <a:rPr lang="pt-BR" dirty="0"/>
              <a:t>Não sofreu assédio moral;</a:t>
            </a:r>
          </a:p>
          <a:p>
            <a:r>
              <a:rPr lang="pt-BR" dirty="0"/>
              <a:t>Não testemunhou assédio moral; </a:t>
            </a:r>
          </a:p>
          <a:p>
            <a:r>
              <a:rPr lang="pt-BR" dirty="0"/>
              <a:t>Não sindicalizados;</a:t>
            </a:r>
          </a:p>
          <a:p>
            <a:r>
              <a:rPr lang="pt-BR" dirty="0"/>
              <a:t>Não participou da última greve. 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pt-BR" dirty="0">
                <a:solidFill>
                  <a:srgbClr val="800E02"/>
                </a:solidFill>
              </a:rPr>
              <a:t>MAIOR RISCO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>
                <a:solidFill>
                  <a:srgbClr val="800E02"/>
                </a:solidFill>
              </a:rPr>
              <a:t>MENOR RISCO</a:t>
            </a:r>
          </a:p>
        </p:txBody>
      </p:sp>
    </p:spTree>
    <p:extLst>
      <p:ext uri="{BB962C8B-B14F-4D97-AF65-F5344CB8AC3E}">
        <p14:creationId xmlns:p14="http://schemas.microsoft.com/office/powerpoint/2010/main" val="28106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800E02"/>
                </a:solidFill>
              </a:rPr>
              <a:t>Diagnóstico dos Riscos Psicossociais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31089" y="1716832"/>
            <a:ext cx="10871200" cy="4083893"/>
          </a:xfrm>
        </p:spPr>
        <p:txBody>
          <a:bodyPr>
            <a:normAutofit/>
          </a:bodyPr>
          <a:lstStyle/>
          <a:p>
            <a:r>
              <a:rPr lang="pt-BR" sz="2400" dirty="0"/>
              <a:t>(</a:t>
            </a:r>
            <a:r>
              <a:rPr lang="pt-BR" sz="2400" dirty="0" err="1"/>
              <a:t>Des</a:t>
            </a:r>
            <a:r>
              <a:rPr lang="pt-BR" sz="2400" dirty="0"/>
              <a:t>) Organização do Trabalho</a:t>
            </a:r>
          </a:p>
          <a:p>
            <a:r>
              <a:rPr lang="pt-BR" sz="2400" dirty="0"/>
              <a:t>Pessoalidade na gestão de pessoas;</a:t>
            </a:r>
          </a:p>
          <a:p>
            <a:r>
              <a:rPr lang="pt-BR" sz="2400" dirty="0"/>
              <a:t>Valorização e excesso de formalismo das regras em detrimento das pessoas</a:t>
            </a:r>
          </a:p>
          <a:p>
            <a:r>
              <a:rPr lang="pt-BR" sz="2400" dirty="0"/>
              <a:t>Estilo </a:t>
            </a:r>
            <a:r>
              <a:rPr lang="pt-BR" sz="2400" dirty="0" err="1"/>
              <a:t>gerencialista</a:t>
            </a:r>
            <a:r>
              <a:rPr lang="pt-BR" sz="2400" dirty="0"/>
              <a:t>, rígido , altamente hierárquico e burocrático</a:t>
            </a:r>
          </a:p>
          <a:p>
            <a:r>
              <a:rPr lang="pt-BR" sz="2400" dirty="0"/>
              <a:t>Cisão entre as carreiras </a:t>
            </a:r>
          </a:p>
          <a:p>
            <a:r>
              <a:rPr lang="pt-BR" sz="2400" dirty="0"/>
              <a:t>Falta de perspectiva de crescimento na organização</a:t>
            </a:r>
          </a:p>
          <a:p>
            <a:r>
              <a:rPr lang="pt-BR" sz="2400" dirty="0"/>
              <a:t>Todos estão submetidos aos mesmos riscos independente da carreira (assédio organizacional) </a:t>
            </a:r>
          </a:p>
        </p:txBody>
      </p:sp>
    </p:spTree>
    <p:extLst>
      <p:ext uri="{BB962C8B-B14F-4D97-AF65-F5344CB8AC3E}">
        <p14:creationId xmlns:p14="http://schemas.microsoft.com/office/powerpoint/2010/main" val="406530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800E02"/>
                </a:solidFill>
              </a:rPr>
              <a:t>Divisão Social do Trabalho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Grupo de Maior Risco</a:t>
            </a:r>
          </a:p>
          <a:p>
            <a:endParaRPr lang="pt-BR" dirty="0"/>
          </a:p>
          <a:p>
            <a:pPr lvl="1"/>
            <a:r>
              <a:rPr lang="pt-BR" sz="2800" b="1" i="1" dirty="0">
                <a:solidFill>
                  <a:srgbClr val="800E02"/>
                </a:solidFill>
              </a:rPr>
              <a:t>Não Participação </a:t>
            </a:r>
            <a:r>
              <a:rPr lang="pt-BR" sz="2800" b="1" i="1" dirty="0"/>
              <a:t>nas decisões</a:t>
            </a:r>
          </a:p>
          <a:p>
            <a:pPr lvl="1"/>
            <a:r>
              <a:rPr lang="pt-BR" sz="2800" b="1" i="1" dirty="0">
                <a:solidFill>
                  <a:srgbClr val="800E02"/>
                </a:solidFill>
              </a:rPr>
              <a:t>Injustiça na distribuição </a:t>
            </a:r>
            <a:r>
              <a:rPr lang="pt-BR" sz="2800" b="1" i="1" dirty="0"/>
              <a:t>das tarefas </a:t>
            </a:r>
          </a:p>
          <a:p>
            <a:pPr lvl="1"/>
            <a:r>
              <a:rPr lang="pt-BR" sz="2800" b="1" i="1" dirty="0">
                <a:solidFill>
                  <a:srgbClr val="800E02"/>
                </a:solidFill>
              </a:rPr>
              <a:t>Falta de clareza </a:t>
            </a:r>
            <a:r>
              <a:rPr lang="pt-BR" sz="2800" b="1" i="1" dirty="0"/>
              <a:t>na definição de tarefas</a:t>
            </a:r>
          </a:p>
          <a:p>
            <a:endParaRPr lang="pt-BR" sz="24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6618918" y="1628776"/>
            <a:ext cx="4082419" cy="300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357813" y="4357688"/>
            <a:ext cx="5929312" cy="284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pt-BR" i="1" dirty="0">
                <a:solidFill>
                  <a:srgbClr val="1B3F7A"/>
                </a:solidFill>
              </a:rPr>
              <a:t>“A gente faz tudo que assistente e ofchan faz, a mesma coisa. Na minha divisão é o mesmo trabalho. Nos lugares que passei quiçá é a mesma coisa que diplomata. Você é pau prá toda obra”</a:t>
            </a:r>
          </a:p>
          <a:p>
            <a:pPr lvl="2"/>
            <a:endParaRPr lang="pt-BR" i="1" dirty="0">
              <a:solidFill>
                <a:srgbClr val="1B3F7A"/>
              </a:solidFill>
            </a:endParaRPr>
          </a:p>
          <a:p>
            <a:pPr lvl="2"/>
            <a:r>
              <a:rPr lang="pt-BR" i="1" dirty="0">
                <a:solidFill>
                  <a:srgbClr val="1B3F7A"/>
                </a:solidFill>
              </a:rPr>
              <a:t>“tem uma lei, atribuições colocadas pra cada uma das carreiras. Mas intencionalmente a Administração ela destoa  essas barreiras” . </a:t>
            </a:r>
          </a:p>
          <a:p>
            <a:pPr lvl="2"/>
            <a:endParaRPr lang="pt-BR" i="1" dirty="0">
              <a:solidFill>
                <a:srgbClr val="1B3F7A"/>
              </a:solidFill>
            </a:endParaRPr>
          </a:p>
          <a:p>
            <a:pPr lvl="2"/>
            <a:endParaRPr lang="pt-BR" i="1" dirty="0">
              <a:solidFill>
                <a:srgbClr val="1B3F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8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800E02"/>
                </a:solidFill>
              </a:rPr>
              <a:t>PROART: Estilo Gerencialista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Grupo de Maior Risco</a:t>
            </a:r>
          </a:p>
          <a:p>
            <a:endParaRPr lang="pt-BR" dirty="0"/>
          </a:p>
          <a:p>
            <a:pPr lvl="1"/>
            <a:r>
              <a:rPr lang="pt-BR" sz="3000" b="1" i="1" dirty="0"/>
              <a:t>A </a:t>
            </a:r>
            <a:r>
              <a:rPr lang="pt-BR" sz="3000" b="1" i="1" dirty="0">
                <a:solidFill>
                  <a:srgbClr val="800E02"/>
                </a:solidFill>
              </a:rPr>
              <a:t>hierarquia</a:t>
            </a:r>
            <a:r>
              <a:rPr lang="pt-BR" sz="3000" b="1" i="1" dirty="0"/>
              <a:t> é valorizada </a:t>
            </a:r>
          </a:p>
          <a:p>
            <a:pPr lvl="1"/>
            <a:r>
              <a:rPr lang="pt-BR" sz="3000" b="1" i="1" dirty="0"/>
              <a:t>Os gestores </a:t>
            </a:r>
            <a:r>
              <a:rPr lang="pt-BR" sz="3000" b="1" i="1" dirty="0">
                <a:solidFill>
                  <a:srgbClr val="800E02"/>
                </a:solidFill>
              </a:rPr>
              <a:t>se consideram </a:t>
            </a:r>
            <a:r>
              <a:rPr lang="pt-BR" sz="3000" b="1" i="1" dirty="0"/>
              <a:t>o centro do mundo</a:t>
            </a:r>
          </a:p>
          <a:p>
            <a:pPr lvl="1"/>
            <a:r>
              <a:rPr lang="pt-BR" sz="3000" b="1" i="1" dirty="0"/>
              <a:t>Os gestores </a:t>
            </a:r>
            <a:r>
              <a:rPr lang="pt-BR" sz="3000" b="1" i="1" dirty="0">
                <a:solidFill>
                  <a:srgbClr val="800E02"/>
                </a:solidFill>
              </a:rPr>
              <a:t>se consideram</a:t>
            </a:r>
            <a:r>
              <a:rPr lang="pt-BR" sz="3000" b="1" i="1" dirty="0"/>
              <a:t> insubstituíveis</a:t>
            </a:r>
          </a:p>
          <a:p>
            <a:endParaRPr lang="pt-BR" sz="3000" dirty="0"/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lvl="1"/>
            <a:endParaRPr lang="pt-BR" sz="2100" i="1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7123113" y="1628776"/>
            <a:ext cx="3578225" cy="281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2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PROART: Falta de Reconhecimento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Grupo de Maior Risco</a:t>
            </a:r>
          </a:p>
          <a:p>
            <a:endParaRPr lang="pt-BR" dirty="0"/>
          </a:p>
          <a:p>
            <a:pPr lvl="1"/>
            <a:r>
              <a:rPr lang="pt-BR" sz="2800" b="1" i="1" dirty="0">
                <a:solidFill>
                  <a:srgbClr val="800E02"/>
                </a:solidFill>
              </a:rPr>
              <a:t>Trabalho não valorizado pela organização</a:t>
            </a:r>
          </a:p>
          <a:p>
            <a:pPr lvl="1"/>
            <a:r>
              <a:rPr lang="pt-BR" sz="2800" b="1" i="1" dirty="0"/>
              <a:t>Falta </a:t>
            </a:r>
            <a:r>
              <a:rPr lang="pt-BR" sz="2800" b="1" i="1" dirty="0">
                <a:solidFill>
                  <a:srgbClr val="800E02"/>
                </a:solidFill>
              </a:rPr>
              <a:t>liberdade</a:t>
            </a:r>
            <a:r>
              <a:rPr lang="pt-BR" sz="2800" b="1" i="1" dirty="0"/>
              <a:t> para dizer o que pensa</a:t>
            </a:r>
          </a:p>
          <a:p>
            <a:pPr lvl="1"/>
            <a:r>
              <a:rPr lang="pt-BR" sz="2800" b="1" i="1" dirty="0"/>
              <a:t>Falta </a:t>
            </a:r>
            <a:r>
              <a:rPr lang="pt-BR" sz="2800" b="1" i="1" dirty="0">
                <a:solidFill>
                  <a:srgbClr val="800E02"/>
                </a:solidFill>
              </a:rPr>
              <a:t>confiança</a:t>
            </a:r>
            <a:r>
              <a:rPr lang="pt-BR" sz="2800" b="1" i="1" dirty="0"/>
              <a:t> entre chefia e subordinado</a:t>
            </a:r>
          </a:p>
          <a:p>
            <a:endParaRPr lang="pt-BR" sz="30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>
          <a:xfrm>
            <a:off x="5924786" y="1974221"/>
            <a:ext cx="5641479" cy="4572000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lvl="1"/>
            <a:endParaRPr lang="pt-BR" sz="2100" i="1" dirty="0"/>
          </a:p>
        </p:txBody>
      </p:sp>
      <p:pic>
        <p:nvPicPr>
          <p:cNvPr id="71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6276210" y="1745250"/>
            <a:ext cx="5407791" cy="398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964845" y="5573197"/>
            <a:ext cx="3876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pt-BR" b="1" i="1" dirty="0">
                <a:solidFill>
                  <a:srgbClr val="1B3F7A"/>
                </a:solidFill>
              </a:rPr>
              <a:t>“Minhas tarefas são banais.”</a:t>
            </a:r>
            <a:endParaRPr lang="pt-BR" b="1" dirty="0">
              <a:solidFill>
                <a:srgbClr val="1B3F7A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5603" y="5573197"/>
            <a:ext cx="5862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pt-BR" b="1" i="1" dirty="0">
                <a:solidFill>
                  <a:srgbClr val="1B3F7A"/>
                </a:solidFill>
              </a:rPr>
              <a:t>“Meu trabalho é desvalorizado pela organização”</a:t>
            </a:r>
            <a:endParaRPr lang="pt-BR" b="1" dirty="0">
              <a:solidFill>
                <a:srgbClr val="1B3F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9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PROART: Danos Psicológicos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2700" dirty="0"/>
              <a:t>Grupo de Maio Risco</a:t>
            </a:r>
          </a:p>
          <a:p>
            <a:endParaRPr lang="pt-BR" sz="2400" dirty="0"/>
          </a:p>
          <a:p>
            <a:pPr lvl="1"/>
            <a:r>
              <a:rPr lang="pt-BR" sz="2800" b="1" i="1" dirty="0"/>
              <a:t>Mau-humor </a:t>
            </a:r>
          </a:p>
          <a:p>
            <a:pPr lvl="1"/>
            <a:r>
              <a:rPr lang="pt-BR" sz="2800" b="1" i="1" dirty="0"/>
              <a:t>Tristeza </a:t>
            </a:r>
          </a:p>
          <a:p>
            <a:pPr lvl="1"/>
            <a:r>
              <a:rPr lang="pt-BR" sz="2800" b="1" i="1" dirty="0"/>
              <a:t>Sensação de vazio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lvl="1"/>
            <a:endParaRPr lang="pt-BR" sz="2100" i="1" dirty="0"/>
          </a:p>
        </p:txBody>
      </p:sp>
      <p:pic>
        <p:nvPicPr>
          <p:cNvPr id="61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5807969" y="1628800"/>
            <a:ext cx="559858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61975" y="4446587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rgbClr val="1B3F7A"/>
                </a:solidFill>
                <a:effectLst/>
                <a:uLnTx/>
                <a:uFillTx/>
                <a:latin typeface="Poppins SemiBold" pitchFamily="2" charset="77"/>
                <a:ea typeface="+mj-ea"/>
                <a:cs typeface="Poppins SemiBold" pitchFamily="2" charset="77"/>
              </a:rPr>
              <a:t>Doenças relacionadas</a:t>
            </a:r>
            <a:r>
              <a:rPr kumimoji="0" lang="pt-BR" sz="1600" i="0" u="none" strike="noStrike" kern="1200" cap="none" spc="0" normalizeH="0" noProof="0" dirty="0">
                <a:ln>
                  <a:noFill/>
                </a:ln>
                <a:solidFill>
                  <a:srgbClr val="1B3F7A"/>
                </a:solidFill>
                <a:effectLst/>
                <a:uLnTx/>
                <a:uFillTx/>
                <a:latin typeface="Poppins SemiBold" pitchFamily="2" charset="77"/>
                <a:ea typeface="+mj-ea"/>
                <a:cs typeface="Poppins SemiBold" pitchFamily="2" charset="77"/>
              </a:rPr>
              <a:t> ao trabalho – 96,9%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aseline="0" dirty="0">
                <a:solidFill>
                  <a:srgbClr val="1B3F7A"/>
                </a:solidFill>
                <a:latin typeface="Poppins SemiBold" pitchFamily="2" charset="77"/>
                <a:ea typeface="+mj-ea"/>
                <a:cs typeface="Poppins SemiBold" pitchFamily="2" charset="77"/>
              </a:rPr>
              <a:t>Transtornos mentais – 68%, sendo 66% do tipo depressivo</a:t>
            </a:r>
          </a:p>
        </p:txBody>
      </p:sp>
    </p:spTree>
    <p:extLst>
      <p:ext uri="{BB962C8B-B14F-4D97-AF65-F5344CB8AC3E}">
        <p14:creationId xmlns:p14="http://schemas.microsoft.com/office/powerpoint/2010/main" val="389491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2FAA0-C82E-2971-A4A1-98113A10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solidFill>
                  <a:srgbClr val="800E02"/>
                </a:solidFill>
              </a:rPr>
              <a:t>Sinditamaraty</a:t>
            </a:r>
            <a:r>
              <a:rPr lang="pt-BR" sz="4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000" b="0" dirty="0">
                <a:solidFill>
                  <a:schemeClr val="accent1">
                    <a:lumMod val="50000"/>
                  </a:schemeClr>
                </a:solidFill>
              </a:rPr>
              <a:t>Criado em 2009 - representar e defender a categoria de servidores públicos que integram o Ministério das Relações Exteriores (Assistentes de Chancelaria, Diplomatas, Oficiais de Chancelaria e cargos do PCC/PGPE).</a:t>
            </a:r>
          </a:p>
        </p:txBody>
      </p:sp>
      <p:pic>
        <p:nvPicPr>
          <p:cNvPr id="4" name="Picture 2" descr="https://farm2.staticflickr.com/1967/45665671001_2d7ae97215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9102" y="398005"/>
            <a:ext cx="3882682" cy="2479082"/>
          </a:xfrm>
          <a:prstGeom prst="rect">
            <a:avLst/>
          </a:prstGeom>
          <a:noFill/>
        </p:spPr>
      </p:pic>
      <p:pic>
        <p:nvPicPr>
          <p:cNvPr id="5" name="Picture 4" descr="https://farm2.staticflickr.com/1952/43847709370_28b14b901e_b.jpg"/>
          <p:cNvPicPr>
            <a:picLocks noChangeAspect="1" noChangeArrowheads="1"/>
          </p:cNvPicPr>
          <p:nvPr/>
        </p:nvPicPr>
        <p:blipFill>
          <a:blip r:embed="rId3"/>
          <a:srcRect t="53150"/>
          <a:stretch>
            <a:fillRect/>
          </a:stretch>
        </p:blipFill>
        <p:spPr bwMode="auto">
          <a:xfrm>
            <a:off x="828675" y="398005"/>
            <a:ext cx="4930174" cy="2459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8584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PROART: Danos Sociais 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>
          <a:xfrm>
            <a:off x="5999990" y="1589567"/>
            <a:ext cx="5641479" cy="4572000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1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6384034" y="1556792"/>
            <a:ext cx="509828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12800" y="1589566"/>
            <a:ext cx="5667243" cy="4575737"/>
          </a:xfrm>
        </p:spPr>
        <p:txBody>
          <a:bodyPr>
            <a:noAutofit/>
          </a:bodyPr>
          <a:lstStyle/>
          <a:p>
            <a:r>
              <a:rPr lang="pt-BR" sz="2400" dirty="0"/>
              <a:t>Grupo de Maior Risco</a:t>
            </a:r>
          </a:p>
          <a:p>
            <a:pPr marL="0" indent="0">
              <a:buNone/>
            </a:pPr>
            <a:r>
              <a:rPr lang="pt-BR" sz="2400" dirty="0"/>
              <a:t>-  Lotados no exterior</a:t>
            </a:r>
          </a:p>
          <a:p>
            <a:endParaRPr lang="pt-BR" sz="2400" dirty="0"/>
          </a:p>
          <a:p>
            <a:pPr lvl="1"/>
            <a:r>
              <a:rPr lang="pt-BR" sz="2800" b="1" i="1" dirty="0">
                <a:solidFill>
                  <a:srgbClr val="800E02"/>
                </a:solidFill>
              </a:rPr>
              <a:t>Vontade de ficar sozinho</a:t>
            </a:r>
          </a:p>
          <a:p>
            <a:pPr lvl="1"/>
            <a:r>
              <a:rPr lang="pt-BR" sz="2800" b="1" i="1" dirty="0"/>
              <a:t>Impaciência com as pessoas</a:t>
            </a:r>
          </a:p>
          <a:p>
            <a:pPr lvl="1"/>
            <a:r>
              <a:rPr lang="pt-BR" sz="2800" b="1" i="1" dirty="0"/>
              <a:t>Insensibilidade com colegas</a:t>
            </a:r>
          </a:p>
          <a:p>
            <a:endParaRPr lang="pt-BR" sz="2800" dirty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53353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PROART: Danos Físicos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Grupo de Maior Risco</a:t>
            </a:r>
          </a:p>
          <a:p>
            <a:endParaRPr lang="pt-BR" dirty="0"/>
          </a:p>
          <a:p>
            <a:pPr lvl="1"/>
            <a:r>
              <a:rPr lang="pt-BR" sz="2800" b="1" i="1" dirty="0"/>
              <a:t>Alterações no sono</a:t>
            </a:r>
          </a:p>
          <a:p>
            <a:pPr lvl="1"/>
            <a:r>
              <a:rPr lang="pt-BR" sz="2800" b="1" i="1" dirty="0"/>
              <a:t>Dores nas costas  </a:t>
            </a:r>
          </a:p>
          <a:p>
            <a:pPr lvl="1"/>
            <a:r>
              <a:rPr lang="pt-BR" sz="2800" b="1" i="1" dirty="0"/>
              <a:t>Dores no corpo</a:t>
            </a:r>
          </a:p>
          <a:p>
            <a:endParaRPr lang="pt-BR" sz="28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0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4"/>
          <a:stretch>
            <a:fillRect/>
          </a:stretch>
        </p:blipFill>
        <p:spPr bwMode="auto">
          <a:xfrm>
            <a:off x="5994401" y="1611526"/>
            <a:ext cx="5187751" cy="3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349857" y="4573072"/>
            <a:ext cx="3764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pt-BR" b="1" i="1" dirty="0">
                <a:solidFill>
                  <a:srgbClr val="1B3F7A"/>
                </a:solidFill>
              </a:rPr>
              <a:t>“Tem muitas feridas aqui.”</a:t>
            </a:r>
            <a:endParaRPr lang="pt-BR" b="1" dirty="0">
              <a:solidFill>
                <a:srgbClr val="1B3F7A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90340" y="5787072"/>
            <a:ext cx="306846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t-BR" b="1" dirty="0">
                <a:solidFill>
                  <a:srgbClr val="1B3F7A"/>
                </a:solidFill>
                <a:latin typeface="Poppins SemiBold" pitchFamily="2" charset="77"/>
                <a:cs typeface="Poppins SemiBold" pitchFamily="2" charset="77"/>
              </a:rPr>
              <a:t>Transtornos físicos: 36,1% </a:t>
            </a:r>
          </a:p>
        </p:txBody>
      </p:sp>
    </p:spTree>
    <p:extLst>
      <p:ext uri="{BB962C8B-B14F-4D97-AF65-F5344CB8AC3E}">
        <p14:creationId xmlns:p14="http://schemas.microsoft.com/office/powerpoint/2010/main" val="653065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5"/>
          <a:stretch>
            <a:fillRect/>
          </a:stretch>
        </p:blipFill>
        <p:spPr bwMode="auto">
          <a:xfrm>
            <a:off x="5186361" y="2514599"/>
            <a:ext cx="6573341" cy="403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9" y="728663"/>
            <a:ext cx="5929311" cy="331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0" y="50775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pt-BR" b="1" i="1" dirty="0">
                <a:solidFill>
                  <a:srgbClr val="1B3F7A"/>
                </a:solidFill>
              </a:rPr>
              <a:t>“Aqui tem a divisão de castas, nós e eles. (...) O Itamaraty ainda está no século XIX.”</a:t>
            </a:r>
            <a:endParaRPr lang="pt-BR" b="1" dirty="0">
              <a:solidFill>
                <a:srgbClr val="1B3F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42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61177-2D4A-5961-D8AB-DF90AD9D6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725" y="1714500"/>
            <a:ext cx="8863013" cy="4672011"/>
          </a:xfrm>
        </p:spPr>
        <p:txBody>
          <a:bodyPr>
            <a:noAutofit/>
          </a:bodyPr>
          <a:lstStyle/>
          <a:p>
            <a:r>
              <a:rPr lang="pt-BR" sz="4000" dirty="0"/>
              <a:t>Quem acionou frente aos problemas do trabalho? </a:t>
            </a:r>
            <a:br>
              <a:rPr lang="pt-BR" sz="4000" dirty="0"/>
            </a:br>
            <a:r>
              <a:rPr lang="pt-BR" sz="4000" dirty="0">
                <a:solidFill>
                  <a:srgbClr val="800E02"/>
                </a:solidFill>
              </a:rPr>
              <a:t>66% </a:t>
            </a:r>
            <a:r>
              <a:rPr lang="pt-BR" sz="4000" dirty="0"/>
              <a:t>- família e amigos</a:t>
            </a:r>
            <a:br>
              <a:rPr lang="pt-BR" sz="4000" dirty="0"/>
            </a:br>
            <a:r>
              <a:rPr lang="pt-BR" sz="4000" dirty="0">
                <a:solidFill>
                  <a:srgbClr val="800E02"/>
                </a:solidFill>
              </a:rPr>
              <a:t>20,9% </a:t>
            </a:r>
            <a:r>
              <a:rPr lang="pt-BR" sz="4000" dirty="0"/>
              <a:t>- unidades do MRE</a:t>
            </a:r>
            <a:br>
              <a:rPr lang="pt-BR" sz="4000" dirty="0"/>
            </a:br>
            <a:br>
              <a:rPr lang="pt-BR" sz="4000" dirty="0"/>
            </a:br>
            <a:r>
              <a:rPr lang="pt-BR" sz="4000" dirty="0"/>
              <a:t>Procuraria o sindicato?</a:t>
            </a:r>
            <a:br>
              <a:rPr lang="pt-BR" sz="4000" dirty="0"/>
            </a:br>
            <a:r>
              <a:rPr lang="pt-BR" sz="4000" dirty="0">
                <a:solidFill>
                  <a:srgbClr val="800E02"/>
                </a:solidFill>
              </a:rPr>
              <a:t>76,6%</a:t>
            </a:r>
            <a:r>
              <a:rPr lang="pt-BR" sz="4000" dirty="0"/>
              <a:t> (sim) e </a:t>
            </a:r>
            <a:r>
              <a:rPr lang="pt-BR" sz="4000" dirty="0">
                <a:solidFill>
                  <a:srgbClr val="800E02"/>
                </a:solidFill>
              </a:rPr>
              <a:t>23,4%</a:t>
            </a:r>
            <a:r>
              <a:rPr lang="pt-BR" sz="4000" dirty="0"/>
              <a:t> (não)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B92FAA0-C82E-2971-A4A1-98113A10E3DA}"/>
              </a:ext>
            </a:extLst>
          </p:cNvPr>
          <p:cNvSpPr txBox="1">
            <a:spLocks/>
          </p:cNvSpPr>
          <p:nvPr/>
        </p:nvSpPr>
        <p:spPr>
          <a:xfrm>
            <a:off x="695325" y="842963"/>
            <a:ext cx="10515600" cy="5619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800E02"/>
                </a:solidFill>
                <a:effectLst/>
                <a:uLnTx/>
                <a:uFillTx/>
                <a:latin typeface="Poppins SemiBold" pitchFamily="2" charset="77"/>
                <a:ea typeface="+mj-ea"/>
                <a:cs typeface="Poppins SemiBold" pitchFamily="2" charset="77"/>
              </a:rPr>
              <a:t>Rede de</a:t>
            </a:r>
            <a:r>
              <a:rPr kumimoji="0" lang="pt-BR" sz="4000" b="1" i="0" u="none" strike="noStrike" kern="1200" cap="none" spc="0" normalizeH="0" noProof="0" dirty="0">
                <a:ln>
                  <a:noFill/>
                </a:ln>
                <a:solidFill>
                  <a:srgbClr val="800E02"/>
                </a:solidFill>
                <a:effectLst/>
                <a:uLnTx/>
                <a:uFillTx/>
                <a:latin typeface="Poppins SemiBold" pitchFamily="2" charset="77"/>
                <a:ea typeface="+mj-ea"/>
                <a:cs typeface="Poppins SemiBold" pitchFamily="2" charset="77"/>
              </a:rPr>
              <a:t> apoio 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800E02"/>
              </a:solidFill>
              <a:effectLst/>
              <a:uLnTx/>
              <a:uFillTx/>
              <a:latin typeface="Poppins SemiBold" pitchFamily="2" charset="77"/>
              <a:ea typeface="+mj-ea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2902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61177-2D4A-5961-D8AB-DF90AD9D6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576" y="2314575"/>
            <a:ext cx="9144000" cy="2171700"/>
          </a:xfrm>
        </p:spPr>
        <p:txBody>
          <a:bodyPr>
            <a:noAutofit/>
          </a:bodyPr>
          <a:lstStyle/>
          <a:p>
            <a:r>
              <a:rPr lang="pt-BR" sz="4800" dirty="0"/>
              <a:t>Assédio e discriminação institucional </a:t>
            </a:r>
            <a:br>
              <a:rPr lang="pt-BR" sz="4800" dirty="0"/>
            </a:b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522902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5749" y="1572697"/>
            <a:ext cx="3586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rgbClr val="800E02"/>
                </a:solidFill>
              </a:rPr>
              <a:t>“É uma pirâmide aqui e tem aqueles 200 embaixadores lá no topo ”</a:t>
            </a:r>
            <a:endParaRPr lang="pt-BR" b="1" dirty="0">
              <a:solidFill>
                <a:srgbClr val="800E0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9562" y="5339833"/>
            <a:ext cx="3586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rgbClr val="800E02"/>
                </a:solidFill>
              </a:rPr>
              <a:t>“Eu não fui promovida e sabe o que o cara me disse? Que eu não ia ser promovida porque eu era mãe”</a:t>
            </a:r>
            <a:endParaRPr lang="pt-BR" b="1" dirty="0">
              <a:solidFill>
                <a:srgbClr val="800E0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76686" y="3734872"/>
            <a:ext cx="35861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rgbClr val="800E02"/>
                </a:solidFill>
              </a:rPr>
              <a:t>“Eu vou te tratar assim, olha que eu tenho o meu </a:t>
            </a:r>
            <a:r>
              <a:rPr lang="pt-BR" b="1" i="1" dirty="0" err="1">
                <a:solidFill>
                  <a:srgbClr val="800E02"/>
                </a:solidFill>
              </a:rPr>
              <a:t>chicotinho</a:t>
            </a:r>
            <a:r>
              <a:rPr lang="pt-BR" b="1" i="1" dirty="0">
                <a:solidFill>
                  <a:srgbClr val="800E02"/>
                </a:solidFill>
              </a:rPr>
              <a:t> que eu trouxe da África. Vou te tratar do jeito que eu tratava meus criados crioulinhos lá na África”</a:t>
            </a:r>
            <a:endParaRPr lang="pt-BR" b="1" dirty="0">
              <a:solidFill>
                <a:srgbClr val="800E0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629524" y="1887021"/>
            <a:ext cx="35861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rgbClr val="800E02"/>
                </a:solidFill>
              </a:rPr>
              <a:t>“Você desqualifica, você diz que não existe, que a pessoa que fala sobre isso é louca. Essa, é a cultura da impunidade aqui que faz com que, cara, isso pareça normal”</a:t>
            </a:r>
            <a:endParaRPr lang="pt-BR" b="1" dirty="0">
              <a:solidFill>
                <a:srgbClr val="800E0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8138" y="4339709"/>
            <a:ext cx="3586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rgbClr val="800E02"/>
                </a:solidFill>
              </a:rPr>
              <a:t>“É casa grande e senzala, </a:t>
            </a:r>
          </a:p>
          <a:p>
            <a:pPr algn="ctr"/>
            <a:r>
              <a:rPr lang="pt-BR" b="1" i="1" dirty="0">
                <a:solidFill>
                  <a:srgbClr val="800E02"/>
                </a:solidFill>
              </a:rPr>
              <a:t>Às vezes é feudal”</a:t>
            </a:r>
            <a:endParaRPr lang="pt-BR" b="1" dirty="0">
              <a:solidFill>
                <a:srgbClr val="800E0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005262" y="1820348"/>
            <a:ext cx="3586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rgbClr val="800E02"/>
                </a:solidFill>
              </a:rPr>
              <a:t>“As mulheres entrevistadas frisam que há </a:t>
            </a:r>
            <a:r>
              <a:rPr lang="pt-BR" b="1" i="1" dirty="0" err="1">
                <a:solidFill>
                  <a:srgbClr val="800E02"/>
                </a:solidFill>
              </a:rPr>
              <a:t>sexismo</a:t>
            </a:r>
            <a:r>
              <a:rPr lang="pt-BR" b="1" i="1" dirty="0">
                <a:solidFill>
                  <a:srgbClr val="800E02"/>
                </a:solidFill>
              </a:rPr>
              <a:t>. Os participantes também relatam casos de racismo e intolerância religiosa”</a:t>
            </a:r>
            <a:endParaRPr lang="pt-BR" b="1" dirty="0">
              <a:solidFill>
                <a:srgbClr val="800E02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033839" y="3177660"/>
            <a:ext cx="3586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rgbClr val="800E02"/>
                </a:solidFill>
              </a:rPr>
              <a:t>“Ninguém faz nada”</a:t>
            </a:r>
            <a:endParaRPr lang="pt-BR" b="1" dirty="0">
              <a:solidFill>
                <a:srgbClr val="800E02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15226" y="3644384"/>
            <a:ext cx="35861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rgbClr val="800E02"/>
                </a:solidFill>
              </a:rPr>
              <a:t>“A gente não tem voz aqui. É uma prisão. Uma prisão onde você não tem a possibilidade de discurso. Não tem a possibilidade de verdade e você que é o louco”</a:t>
            </a:r>
            <a:endParaRPr lang="pt-BR" b="1" dirty="0">
              <a:solidFill>
                <a:srgbClr val="800E02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548563" y="5477947"/>
            <a:ext cx="3586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rgbClr val="800E02"/>
                </a:solidFill>
              </a:rPr>
              <a:t>“Meus problemas estão aqui dentro, criados e gerados aqui”</a:t>
            </a:r>
            <a:endParaRPr lang="pt-BR" b="1" dirty="0">
              <a:solidFill>
                <a:srgbClr val="800E02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985837" y="524947"/>
            <a:ext cx="9229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rgbClr val="800E02"/>
                </a:solidFill>
              </a:rPr>
              <a:t>“O nosso assédio é institucional. Tem todas as características de um assédio institucional. </a:t>
            </a:r>
          </a:p>
          <a:p>
            <a:pPr algn="ctr"/>
            <a:r>
              <a:rPr lang="pt-BR" b="1" i="1" dirty="0">
                <a:solidFill>
                  <a:srgbClr val="800E02"/>
                </a:solidFill>
              </a:rPr>
              <a:t>Engraçado, fiquei muito tempo fora do Itamaraty, cedido. E aí eu estava lá e tal, cheguei a ser chefe. E ali chegou um colega diplomata: e aí, como passa? Como assim? Quem vai querer no ministério um chefe ofchan? ”</a:t>
            </a:r>
            <a:endParaRPr lang="pt-BR" b="1" dirty="0">
              <a:solidFill>
                <a:srgbClr val="800E0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3849" y="3568185"/>
            <a:ext cx="3586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rgbClr val="800E02"/>
                </a:solidFill>
              </a:rPr>
              <a:t>“Aqui depende do chefe, é tudo muito pessoal”</a:t>
            </a:r>
            <a:endParaRPr lang="pt-BR" b="1" dirty="0">
              <a:solidFill>
                <a:srgbClr val="800E02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133850" y="5406509"/>
            <a:ext cx="3586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rgbClr val="800E02"/>
                </a:solidFill>
              </a:rPr>
              <a:t>“Teve um oficial de chancelaria que me elogiou porque eu era um dos únicos diplomatas que dava bom dia no ambiente do Rio Branco”</a:t>
            </a:r>
            <a:endParaRPr lang="pt-BR" b="1" dirty="0">
              <a:solidFill>
                <a:srgbClr val="800E02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80999" y="2553772"/>
            <a:ext cx="3586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rgbClr val="800E02"/>
                </a:solidFill>
              </a:rPr>
              <a:t>“O Itamaraty é um ambiente muito competitivo pros diplomatas, é uma pirâmide”</a:t>
            </a:r>
            <a:endParaRPr lang="pt-BR" b="1" dirty="0">
              <a:solidFill>
                <a:srgbClr val="800E02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00100"/>
            <a:ext cx="10515600" cy="5072063"/>
          </a:xfrm>
        </p:spPr>
        <p:txBody>
          <a:bodyPr>
            <a:normAutofit/>
          </a:bodyPr>
          <a:lstStyle/>
          <a:p>
            <a:r>
              <a:rPr lang="pt-BR" sz="2400" dirty="0"/>
              <a:t>Cultura da casa – </a:t>
            </a:r>
            <a:r>
              <a:rPr lang="pt-BR" sz="2400" b="0" dirty="0"/>
              <a:t>não há igualdade ou perspectiva de equidade e tratamento das pessoas dentro da instituição</a:t>
            </a:r>
            <a:r>
              <a:rPr lang="pt-BR" sz="2400" dirty="0"/>
              <a:t>. </a:t>
            </a:r>
          </a:p>
          <a:p>
            <a:r>
              <a:rPr lang="pt-BR" sz="2400" dirty="0"/>
              <a:t>O assédio é institucional porque atinge a todos </a:t>
            </a:r>
            <a:r>
              <a:rPr lang="pt-BR" sz="2400" b="0" dirty="0"/>
              <a:t>em razão da (</a:t>
            </a:r>
            <a:r>
              <a:rPr lang="pt-BR" sz="2400" b="0" dirty="0" err="1"/>
              <a:t>des</a:t>
            </a:r>
            <a:r>
              <a:rPr lang="pt-BR" sz="2400" b="0" dirty="0"/>
              <a:t>)organização e da gestão do trabalho por</a:t>
            </a:r>
            <a:r>
              <a:rPr lang="pt-BR" sz="2400" dirty="0"/>
              <a:t> imposições normativas, práticas administrativas, por parte daqueles que </a:t>
            </a:r>
            <a:r>
              <a:rPr lang="pt-BR" sz="2400" b="0" dirty="0"/>
              <a:t>ocupam posição de mando</a:t>
            </a:r>
            <a:r>
              <a:rPr lang="pt-BR" sz="2400" dirty="0"/>
              <a:t>;</a:t>
            </a:r>
            <a:endParaRPr lang="pt-BR" sz="2400" b="0" dirty="0"/>
          </a:p>
          <a:p>
            <a:r>
              <a:rPr lang="pt-BR" sz="2400" dirty="0"/>
              <a:t>Gestão hierárquica, rígida com viés de autoritarismo – </a:t>
            </a:r>
            <a:r>
              <a:rPr lang="pt-BR" sz="2400" b="0" dirty="0"/>
              <a:t>o modelo é terreno fértil para as formas de assédio e discriminação;</a:t>
            </a:r>
            <a:r>
              <a:rPr lang="pt-BR" sz="2400" dirty="0"/>
              <a:t> </a:t>
            </a:r>
          </a:p>
          <a:p>
            <a:r>
              <a:rPr lang="pt-BR" sz="2400" b="0" dirty="0"/>
              <a:t>Os conflitos e tensões por vezes se originam em razão da </a:t>
            </a:r>
            <a:r>
              <a:rPr lang="pt-BR" sz="2400" dirty="0"/>
              <a:t>carreira</a:t>
            </a:r>
            <a:r>
              <a:rPr lang="pt-BR" sz="2400" b="0" dirty="0"/>
              <a:t>, de </a:t>
            </a:r>
            <a:r>
              <a:rPr lang="pt-BR" sz="2400" dirty="0"/>
              <a:t>discriminação</a:t>
            </a:r>
            <a:r>
              <a:rPr lang="pt-BR" sz="2400" b="0" dirty="0"/>
              <a:t> de </a:t>
            </a:r>
            <a:r>
              <a:rPr lang="pt-BR" sz="2400" dirty="0"/>
              <a:t>gênero/raça/cor ou religião.</a:t>
            </a:r>
          </a:p>
          <a:p>
            <a:r>
              <a:rPr lang="pt-BR" sz="2400" b="0" dirty="0"/>
              <a:t>Agressões, humilhações e constrangimentos </a:t>
            </a:r>
            <a:r>
              <a:rPr lang="pt-BR" sz="2400" dirty="0"/>
              <a:t>são comuns e banalizadas </a:t>
            </a:r>
            <a:r>
              <a:rPr lang="pt-BR" sz="2400" b="0" dirty="0"/>
              <a:t>no ambiente de trabalho</a:t>
            </a:r>
            <a:r>
              <a:rPr lang="pt-BR" sz="2400" dirty="0"/>
              <a:t>. 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800E02"/>
                </a:solidFill>
              </a:rPr>
              <a:t>Bandeira do Sinditamaraty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325" y="2082800"/>
            <a:ext cx="10515600" cy="2974975"/>
          </a:xfrm>
        </p:spPr>
        <p:txBody>
          <a:bodyPr>
            <a:normAutofit fontScale="92500"/>
          </a:bodyPr>
          <a:lstStyle/>
          <a:p>
            <a:r>
              <a:rPr lang="pt-BR" dirty="0"/>
              <a:t>Gestão por competências – ocupação de cargos e funções de liderança  – </a:t>
            </a:r>
            <a:r>
              <a:rPr lang="pt-BR" b="0" dirty="0"/>
              <a:t>política institucional menos corporativa tende a ser efetiva e estabelecer relações profissionais mais saudáveis, colaborativas, inclusivas e harmoniosas</a:t>
            </a:r>
          </a:p>
          <a:p>
            <a:pPr>
              <a:buNone/>
            </a:pPr>
            <a:endParaRPr lang="pt-BR" dirty="0"/>
          </a:p>
          <a:p>
            <a:pPr algn="ctr">
              <a:buNone/>
            </a:pPr>
            <a:r>
              <a:rPr lang="pt-BR" dirty="0">
                <a:solidFill>
                  <a:srgbClr val="800E02"/>
                </a:solidFill>
              </a:rPr>
              <a:t>Respeito - Equidade – Saúde – Liderança – Modernização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C2A5AE-F734-8E1E-6B6A-AC312D9E9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468436"/>
            <a:ext cx="11353800" cy="4818063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2015 – Lançamento da Cartilha – </a:t>
            </a:r>
            <a:r>
              <a:rPr lang="pt-BR" sz="2000" b="0" dirty="0"/>
              <a:t>Juntos contra o Assédio Moral </a:t>
            </a:r>
            <a:endParaRPr lang="pt-BR" sz="2400" b="0" dirty="0"/>
          </a:p>
          <a:p>
            <a:r>
              <a:rPr lang="pt-BR" sz="2400" dirty="0"/>
              <a:t>2016/2017 – Pesquisa dos Riscos Psicossociais, Inquérito MPT – </a:t>
            </a:r>
            <a:br>
              <a:rPr lang="pt-BR" sz="2400" dirty="0"/>
            </a:br>
            <a:r>
              <a:rPr lang="pt-BR" sz="2400" dirty="0"/>
              <a:t>Acordo pela criação - </a:t>
            </a:r>
            <a:r>
              <a:rPr lang="pt-BR" sz="2000" b="0" dirty="0"/>
              <a:t>Comissão de Prevenção e Enfrentamento do Assédio Moral, Sexual e da Discriminação – CPADIS no MRE  - a primeira no Poder Executivo; </a:t>
            </a:r>
            <a:endParaRPr lang="pt-BR" sz="2400" b="0" dirty="0"/>
          </a:p>
          <a:p>
            <a:r>
              <a:rPr lang="pt-BR" sz="2400" dirty="0"/>
              <a:t>2018 – </a:t>
            </a:r>
            <a:r>
              <a:rPr lang="pt-BR" sz="2000" b="0" dirty="0"/>
              <a:t>Criação do </a:t>
            </a:r>
            <a:r>
              <a:rPr lang="pt-BR" sz="2000" dirty="0"/>
              <a:t>Núcleo sindical psicológico </a:t>
            </a:r>
            <a:r>
              <a:rPr lang="pt-BR" sz="2000" b="0" dirty="0"/>
              <a:t>– Dra. Claudia </a:t>
            </a:r>
            <a:r>
              <a:rPr lang="pt-BR" sz="2000" b="0" dirty="0" err="1"/>
              <a:t>Chacon</a:t>
            </a:r>
            <a:r>
              <a:rPr lang="pt-BR" sz="2000" b="0" dirty="0"/>
              <a:t> e do </a:t>
            </a:r>
            <a:r>
              <a:rPr lang="pt-BR" sz="2000" dirty="0"/>
              <a:t>Núcleo Vida </a:t>
            </a:r>
            <a:r>
              <a:rPr lang="pt-BR" sz="2000" b="0" dirty="0"/>
              <a:t>(Acolhimento, escuta ativa, saúde e qualidade de vida no trabalho) no MRE/SAMS; </a:t>
            </a:r>
            <a:endParaRPr lang="pt-BR" sz="2400" b="0" dirty="0"/>
          </a:p>
          <a:p>
            <a:r>
              <a:rPr lang="pt-BR" sz="2400" dirty="0"/>
              <a:t>Palestras :</a:t>
            </a:r>
          </a:p>
          <a:p>
            <a:pPr lvl="1"/>
            <a:r>
              <a:rPr lang="pt-BR" sz="2000" b="0" dirty="0"/>
              <a:t>Lugar de mulher é onde ela quiser – Ministra </a:t>
            </a:r>
            <a:r>
              <a:rPr lang="pt-BR" sz="2000" b="0" dirty="0" err="1"/>
              <a:t>Delaides</a:t>
            </a:r>
            <a:r>
              <a:rPr lang="pt-BR" sz="2000" b="0" dirty="0"/>
              <a:t> do TST; </a:t>
            </a:r>
          </a:p>
          <a:p>
            <a:pPr lvl="1"/>
            <a:r>
              <a:rPr lang="pt-BR" sz="2000" b="0" dirty="0"/>
              <a:t>Igualdade no trabalho e Assédio sexual – Noêmia Porto; </a:t>
            </a:r>
          </a:p>
          <a:p>
            <a:pPr lvl="1"/>
            <a:r>
              <a:rPr lang="pt-BR" sz="2000" b="0" dirty="0"/>
              <a:t>Assédio Moral no Serviço Público  - Subprocurador-geral Manoel Jorge e Silva Neto; </a:t>
            </a:r>
          </a:p>
          <a:p>
            <a:pPr lvl="1"/>
            <a:r>
              <a:rPr lang="pt-BR" sz="2000" b="0" dirty="0"/>
              <a:t>Assédio no Ambiente de Trabalho: Prevenção e Enfrentamento – Subprocuradora-geral Eliane Araque</a:t>
            </a:r>
          </a:p>
          <a:p>
            <a:r>
              <a:rPr lang="pt-BR" sz="2200" dirty="0"/>
              <a:t>2022</a:t>
            </a:r>
            <a:r>
              <a:rPr lang="pt-BR" b="0" dirty="0"/>
              <a:t> – </a:t>
            </a:r>
            <a:r>
              <a:rPr lang="pt-BR" sz="2200" b="0" dirty="0"/>
              <a:t>Reforma estatuto com previsão de processo de denúncia contra dirigente</a:t>
            </a:r>
            <a:endParaRPr lang="pt-BR" b="0" dirty="0"/>
          </a:p>
          <a:p>
            <a:r>
              <a:rPr lang="pt-BR" sz="2200" dirty="0"/>
              <a:t>2023</a:t>
            </a:r>
            <a:r>
              <a:rPr lang="pt-BR" b="0" dirty="0"/>
              <a:t> – </a:t>
            </a:r>
            <a:r>
              <a:rPr lang="pt-BR" sz="2200" b="0" dirty="0"/>
              <a:t>Código de Conduta dos trabalhadores do Sinditamaraty </a:t>
            </a:r>
            <a:endParaRPr lang="pt-BR" b="0" dirty="0"/>
          </a:p>
          <a:p>
            <a:pPr lvl="1"/>
            <a:endParaRPr lang="pt-BR" sz="2000" b="0" dirty="0"/>
          </a:p>
          <a:p>
            <a:endParaRPr lang="pt-BR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2735" y="300038"/>
            <a:ext cx="181989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B92FAA0-C82E-2971-A4A1-98113A10E3DA}"/>
              </a:ext>
            </a:extLst>
          </p:cNvPr>
          <p:cNvSpPr txBox="1">
            <a:spLocks/>
          </p:cNvSpPr>
          <p:nvPr/>
        </p:nvSpPr>
        <p:spPr>
          <a:xfrm>
            <a:off x="957264" y="828677"/>
            <a:ext cx="7458075" cy="5619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800E02"/>
                </a:solidFill>
                <a:effectLst/>
                <a:uLnTx/>
                <a:uFillTx/>
                <a:latin typeface="Poppins SemiBold" pitchFamily="2" charset="77"/>
                <a:ea typeface="+mj-ea"/>
                <a:cs typeface="Poppins SemiBold" pitchFamily="2" charset="77"/>
              </a:rPr>
              <a:t>Conquistas e estratégias</a:t>
            </a:r>
            <a:r>
              <a:rPr kumimoji="0" lang="pt-BR" sz="3600" b="1" i="0" u="none" strike="noStrike" kern="1200" cap="none" spc="0" normalizeH="0" noProof="0" dirty="0">
                <a:ln>
                  <a:noFill/>
                </a:ln>
                <a:solidFill>
                  <a:srgbClr val="800E02"/>
                </a:solidFill>
                <a:effectLst/>
                <a:uLnTx/>
                <a:uFillTx/>
                <a:latin typeface="Poppins SemiBold" pitchFamily="2" charset="77"/>
                <a:ea typeface="+mj-ea"/>
                <a:cs typeface="Poppins SemiBold" pitchFamily="2" charset="77"/>
              </a:rPr>
              <a:t> sindicais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800E02"/>
              </a:solidFill>
              <a:effectLst/>
              <a:uLnTx/>
              <a:uFillTx/>
              <a:latin typeface="Poppins SemiBold" pitchFamily="2" charset="77"/>
              <a:ea typeface="+mj-ea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8584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61177-2D4A-5961-D8AB-DF90AD9D6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413" y="1557338"/>
            <a:ext cx="9144000" cy="4100512"/>
          </a:xfrm>
        </p:spPr>
        <p:txBody>
          <a:bodyPr>
            <a:noAutofit/>
          </a:bodyPr>
          <a:lstStyle/>
          <a:p>
            <a:r>
              <a:rPr lang="pt-BR" sz="4800" dirty="0"/>
              <a:t>Qual é o olhar do Sinditamaraty sobre as políticas de prevenção e enfrentamento das formas de assédio e discriminação? </a:t>
            </a:r>
            <a:br>
              <a:rPr lang="pt-BR" sz="4800" dirty="0"/>
            </a:b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52290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43038" y="185738"/>
            <a:ext cx="5286375" cy="88582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Denúncias 2010 e 2011</a:t>
            </a:r>
          </a:p>
        </p:txBody>
      </p:sp>
      <p:sp>
        <p:nvSpPr>
          <p:cNvPr id="9" name="Retângulo 8"/>
          <p:cNvSpPr/>
          <p:nvPr/>
        </p:nvSpPr>
        <p:spPr>
          <a:xfrm>
            <a:off x="3821531" y="2605772"/>
            <a:ext cx="3340489" cy="16853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i="1" kern="1200" dirty="0">
                <a:solidFill>
                  <a:srgbClr val="800E02"/>
                </a:solidFill>
              </a:rPr>
              <a:t>Fui destratada na presença de auxiliares locais. Não é a primeira vez que o Secretario dá demonstrações de desapreço . Agradeceria a intervenção para que episódios lamentáveis iguais a esses não voltem a ocorrer nos corredores da embaixada </a:t>
            </a:r>
          </a:p>
        </p:txBody>
      </p:sp>
      <p:grpSp>
        <p:nvGrpSpPr>
          <p:cNvPr id="3" name="Grupo 9"/>
          <p:cNvGrpSpPr/>
          <p:nvPr/>
        </p:nvGrpSpPr>
        <p:grpSpPr>
          <a:xfrm>
            <a:off x="0" y="2782639"/>
            <a:ext cx="3493239" cy="1659394"/>
            <a:chOff x="801275" y="897471"/>
            <a:chExt cx="2437763" cy="1659394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801275" y="897471"/>
              <a:ext cx="2437763" cy="1659394"/>
            </a:xfrm>
            <a:prstGeom prst="round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900710" y="921896"/>
              <a:ext cx="2275753" cy="1497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i="1" kern="1200" dirty="0">
                  <a:solidFill>
                    <a:srgbClr val="800E02"/>
                  </a:solidFill>
                </a:rPr>
                <a:t>Causa-me estranheza a avaliação de que a minha pessoa não cuidaria de material de trabalho, de ser desleixada com o  patrimônio e de não respeitar a hierarquia </a:t>
              </a: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257175" y="4677725"/>
            <a:ext cx="2967284" cy="13030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i="1" kern="1200" dirty="0">
                <a:solidFill>
                  <a:srgbClr val="800E02"/>
                </a:solidFill>
              </a:rPr>
              <a:t>Ele não tem educação. De Diplomata, ele não tem nada. Acha que aqui é quartel. Manda todo mundo tomar no xx, chama de </a:t>
            </a:r>
            <a:r>
              <a:rPr lang="pt-BR" sz="1600" b="1" i="1" kern="1200" dirty="0" err="1">
                <a:solidFill>
                  <a:srgbClr val="800E02"/>
                </a:solidFill>
              </a:rPr>
              <a:t>p@xxa</a:t>
            </a:r>
            <a:r>
              <a:rPr lang="pt-BR" sz="1600" b="1" i="1" kern="1200" dirty="0">
                <a:solidFill>
                  <a:srgbClr val="800E02"/>
                </a:solidFill>
              </a:rPr>
              <a:t>, e vai  se f&amp;&amp;&amp;&amp;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754464" y="5778316"/>
            <a:ext cx="3485434" cy="6872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i="1" kern="1200" dirty="0">
                <a:solidFill>
                  <a:srgbClr val="800E02"/>
                </a:solidFill>
              </a:rPr>
              <a:t>Informo. Desde o início do movimento de paralisação, a OC  foi a única funcionária a aderir a greve</a:t>
            </a:r>
          </a:p>
        </p:txBody>
      </p:sp>
      <p:grpSp>
        <p:nvGrpSpPr>
          <p:cNvPr id="7" name="Grupo 29"/>
          <p:cNvGrpSpPr/>
          <p:nvPr/>
        </p:nvGrpSpPr>
        <p:grpSpPr>
          <a:xfrm>
            <a:off x="7440149" y="5443539"/>
            <a:ext cx="4118439" cy="1180804"/>
            <a:chOff x="421955" y="0"/>
            <a:chExt cx="3370184" cy="1107109"/>
          </a:xfrm>
        </p:grpSpPr>
        <p:sp>
          <p:nvSpPr>
            <p:cNvPr id="31" name="Retângulo de cantos arredondados 30"/>
            <p:cNvSpPr/>
            <p:nvPr/>
          </p:nvSpPr>
          <p:spPr>
            <a:xfrm>
              <a:off x="421955" y="0"/>
              <a:ext cx="3370184" cy="1098961"/>
            </a:xfrm>
            <a:prstGeom prst="round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594366" y="69181"/>
              <a:ext cx="2787831" cy="1037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i="1" kern="1200" dirty="0">
                  <a:solidFill>
                    <a:srgbClr val="800E02"/>
                  </a:solidFill>
                </a:rPr>
                <a:t>Tendo em vista o número reduzido de servidores e a sobrecarga de trabalho sinto-me inseguro em assumir mais essa responsabilidade </a:t>
              </a:r>
            </a:p>
          </p:txBody>
        </p:sp>
      </p:grpSp>
      <p:sp>
        <p:nvSpPr>
          <p:cNvPr id="33" name="Forma livre 32"/>
          <p:cNvSpPr/>
          <p:nvPr/>
        </p:nvSpPr>
        <p:spPr>
          <a:xfrm>
            <a:off x="0" y="1157288"/>
            <a:ext cx="3514725" cy="1507604"/>
          </a:xfrm>
          <a:custGeom>
            <a:avLst/>
            <a:gdLst>
              <a:gd name="connsiteX0" fmla="*/ 0 w 1290236"/>
              <a:gd name="connsiteY0" fmla="*/ 139778 h 838653"/>
              <a:gd name="connsiteX1" fmla="*/ 40940 w 1290236"/>
              <a:gd name="connsiteY1" fmla="*/ 40940 h 838653"/>
              <a:gd name="connsiteX2" fmla="*/ 139778 w 1290236"/>
              <a:gd name="connsiteY2" fmla="*/ 0 h 838653"/>
              <a:gd name="connsiteX3" fmla="*/ 1150458 w 1290236"/>
              <a:gd name="connsiteY3" fmla="*/ 0 h 838653"/>
              <a:gd name="connsiteX4" fmla="*/ 1249296 w 1290236"/>
              <a:gd name="connsiteY4" fmla="*/ 40940 h 838653"/>
              <a:gd name="connsiteX5" fmla="*/ 1290236 w 1290236"/>
              <a:gd name="connsiteY5" fmla="*/ 139778 h 838653"/>
              <a:gd name="connsiteX6" fmla="*/ 1290236 w 1290236"/>
              <a:gd name="connsiteY6" fmla="*/ 698875 h 838653"/>
              <a:gd name="connsiteX7" fmla="*/ 1249296 w 1290236"/>
              <a:gd name="connsiteY7" fmla="*/ 797713 h 838653"/>
              <a:gd name="connsiteX8" fmla="*/ 1150458 w 1290236"/>
              <a:gd name="connsiteY8" fmla="*/ 838653 h 838653"/>
              <a:gd name="connsiteX9" fmla="*/ 139778 w 1290236"/>
              <a:gd name="connsiteY9" fmla="*/ 838653 h 838653"/>
              <a:gd name="connsiteX10" fmla="*/ 40940 w 1290236"/>
              <a:gd name="connsiteY10" fmla="*/ 797713 h 838653"/>
              <a:gd name="connsiteX11" fmla="*/ 0 w 1290236"/>
              <a:gd name="connsiteY11" fmla="*/ 698875 h 838653"/>
              <a:gd name="connsiteX12" fmla="*/ 0 w 1290236"/>
              <a:gd name="connsiteY12" fmla="*/ 139778 h 83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0236" h="838653">
                <a:moveTo>
                  <a:pt x="0" y="139778"/>
                </a:moveTo>
                <a:cubicBezTo>
                  <a:pt x="0" y="102707"/>
                  <a:pt x="14727" y="67153"/>
                  <a:pt x="40940" y="40940"/>
                </a:cubicBezTo>
                <a:cubicBezTo>
                  <a:pt x="67154" y="14727"/>
                  <a:pt x="102707" y="0"/>
                  <a:pt x="139778" y="0"/>
                </a:cubicBezTo>
                <a:lnTo>
                  <a:pt x="1150458" y="0"/>
                </a:lnTo>
                <a:cubicBezTo>
                  <a:pt x="1187529" y="0"/>
                  <a:pt x="1223083" y="14727"/>
                  <a:pt x="1249296" y="40940"/>
                </a:cubicBezTo>
                <a:cubicBezTo>
                  <a:pt x="1275509" y="67154"/>
                  <a:pt x="1290236" y="102707"/>
                  <a:pt x="1290236" y="139778"/>
                </a:cubicBezTo>
                <a:lnTo>
                  <a:pt x="1290236" y="698875"/>
                </a:lnTo>
                <a:cubicBezTo>
                  <a:pt x="1290236" y="735946"/>
                  <a:pt x="1275509" y="771500"/>
                  <a:pt x="1249296" y="797713"/>
                </a:cubicBezTo>
                <a:cubicBezTo>
                  <a:pt x="1223083" y="823926"/>
                  <a:pt x="1187529" y="838653"/>
                  <a:pt x="1150458" y="838653"/>
                </a:cubicBezTo>
                <a:lnTo>
                  <a:pt x="139778" y="838653"/>
                </a:lnTo>
                <a:cubicBezTo>
                  <a:pt x="102707" y="838653"/>
                  <a:pt x="67153" y="823926"/>
                  <a:pt x="40940" y="797713"/>
                </a:cubicBezTo>
                <a:cubicBezTo>
                  <a:pt x="14727" y="771500"/>
                  <a:pt x="0" y="735946"/>
                  <a:pt x="0" y="698875"/>
                </a:cubicBezTo>
                <a:lnTo>
                  <a:pt x="0" y="139778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610" tIns="67610" rIns="67610" bIns="6761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i="1" kern="1200" dirty="0">
                <a:solidFill>
                  <a:srgbClr val="800E02"/>
                </a:solidFill>
              </a:rPr>
              <a:t>Fala que eu não sei trabalhar. Tira o papel da minha mão. Grita e xinga com palavrões. Não respeita a Embaixadora. Os locais morrem de medo dele. </a:t>
            </a:r>
          </a:p>
        </p:txBody>
      </p:sp>
      <p:sp>
        <p:nvSpPr>
          <p:cNvPr id="34" name="Forma livre 33"/>
          <p:cNvSpPr/>
          <p:nvPr/>
        </p:nvSpPr>
        <p:spPr>
          <a:xfrm>
            <a:off x="7418420" y="2486025"/>
            <a:ext cx="3825843" cy="1779638"/>
          </a:xfrm>
          <a:custGeom>
            <a:avLst/>
            <a:gdLst>
              <a:gd name="connsiteX0" fmla="*/ 0 w 1290236"/>
              <a:gd name="connsiteY0" fmla="*/ 139778 h 838653"/>
              <a:gd name="connsiteX1" fmla="*/ 40940 w 1290236"/>
              <a:gd name="connsiteY1" fmla="*/ 40940 h 838653"/>
              <a:gd name="connsiteX2" fmla="*/ 139778 w 1290236"/>
              <a:gd name="connsiteY2" fmla="*/ 0 h 838653"/>
              <a:gd name="connsiteX3" fmla="*/ 1150458 w 1290236"/>
              <a:gd name="connsiteY3" fmla="*/ 0 h 838653"/>
              <a:gd name="connsiteX4" fmla="*/ 1249296 w 1290236"/>
              <a:gd name="connsiteY4" fmla="*/ 40940 h 838653"/>
              <a:gd name="connsiteX5" fmla="*/ 1290236 w 1290236"/>
              <a:gd name="connsiteY5" fmla="*/ 139778 h 838653"/>
              <a:gd name="connsiteX6" fmla="*/ 1290236 w 1290236"/>
              <a:gd name="connsiteY6" fmla="*/ 698875 h 838653"/>
              <a:gd name="connsiteX7" fmla="*/ 1249296 w 1290236"/>
              <a:gd name="connsiteY7" fmla="*/ 797713 h 838653"/>
              <a:gd name="connsiteX8" fmla="*/ 1150458 w 1290236"/>
              <a:gd name="connsiteY8" fmla="*/ 838653 h 838653"/>
              <a:gd name="connsiteX9" fmla="*/ 139778 w 1290236"/>
              <a:gd name="connsiteY9" fmla="*/ 838653 h 838653"/>
              <a:gd name="connsiteX10" fmla="*/ 40940 w 1290236"/>
              <a:gd name="connsiteY10" fmla="*/ 797713 h 838653"/>
              <a:gd name="connsiteX11" fmla="*/ 0 w 1290236"/>
              <a:gd name="connsiteY11" fmla="*/ 698875 h 838653"/>
              <a:gd name="connsiteX12" fmla="*/ 0 w 1290236"/>
              <a:gd name="connsiteY12" fmla="*/ 139778 h 83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0236" h="838653">
                <a:moveTo>
                  <a:pt x="0" y="139778"/>
                </a:moveTo>
                <a:cubicBezTo>
                  <a:pt x="0" y="102707"/>
                  <a:pt x="14727" y="67153"/>
                  <a:pt x="40940" y="40940"/>
                </a:cubicBezTo>
                <a:cubicBezTo>
                  <a:pt x="67154" y="14727"/>
                  <a:pt x="102707" y="0"/>
                  <a:pt x="139778" y="0"/>
                </a:cubicBezTo>
                <a:lnTo>
                  <a:pt x="1150458" y="0"/>
                </a:lnTo>
                <a:cubicBezTo>
                  <a:pt x="1187529" y="0"/>
                  <a:pt x="1223083" y="14727"/>
                  <a:pt x="1249296" y="40940"/>
                </a:cubicBezTo>
                <a:cubicBezTo>
                  <a:pt x="1275509" y="67154"/>
                  <a:pt x="1290236" y="102707"/>
                  <a:pt x="1290236" y="139778"/>
                </a:cubicBezTo>
                <a:lnTo>
                  <a:pt x="1290236" y="698875"/>
                </a:lnTo>
                <a:cubicBezTo>
                  <a:pt x="1290236" y="735946"/>
                  <a:pt x="1275509" y="771500"/>
                  <a:pt x="1249296" y="797713"/>
                </a:cubicBezTo>
                <a:cubicBezTo>
                  <a:pt x="1223083" y="823926"/>
                  <a:pt x="1187529" y="838653"/>
                  <a:pt x="1150458" y="838653"/>
                </a:cubicBezTo>
                <a:lnTo>
                  <a:pt x="139778" y="838653"/>
                </a:lnTo>
                <a:cubicBezTo>
                  <a:pt x="102707" y="838653"/>
                  <a:pt x="67153" y="823926"/>
                  <a:pt x="40940" y="797713"/>
                </a:cubicBezTo>
                <a:cubicBezTo>
                  <a:pt x="14727" y="771500"/>
                  <a:pt x="0" y="735946"/>
                  <a:pt x="0" y="698875"/>
                </a:cubicBezTo>
                <a:lnTo>
                  <a:pt x="0" y="139778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610" tIns="67610" rIns="67610" bIns="6761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i="1" kern="1200" dirty="0">
                <a:solidFill>
                  <a:srgbClr val="800E02"/>
                </a:solidFill>
              </a:rPr>
              <a:t>“Informo. Transmito penalidade disciplinar aplicada à servidora X. De acordo com a Lei nº 8.112/90 e na condição de Chefe da Embaixada do Brasil, aplico a penalidade disciplinar de advertência” </a:t>
            </a:r>
          </a:p>
        </p:txBody>
      </p:sp>
      <p:sp>
        <p:nvSpPr>
          <p:cNvPr id="35" name="Forma livre 34"/>
          <p:cNvSpPr/>
          <p:nvPr/>
        </p:nvSpPr>
        <p:spPr>
          <a:xfrm>
            <a:off x="7429500" y="985838"/>
            <a:ext cx="3643313" cy="1357312"/>
          </a:xfrm>
          <a:custGeom>
            <a:avLst/>
            <a:gdLst>
              <a:gd name="connsiteX0" fmla="*/ 0 w 1290236"/>
              <a:gd name="connsiteY0" fmla="*/ 139778 h 838653"/>
              <a:gd name="connsiteX1" fmla="*/ 40940 w 1290236"/>
              <a:gd name="connsiteY1" fmla="*/ 40940 h 838653"/>
              <a:gd name="connsiteX2" fmla="*/ 139778 w 1290236"/>
              <a:gd name="connsiteY2" fmla="*/ 0 h 838653"/>
              <a:gd name="connsiteX3" fmla="*/ 1150458 w 1290236"/>
              <a:gd name="connsiteY3" fmla="*/ 0 h 838653"/>
              <a:gd name="connsiteX4" fmla="*/ 1249296 w 1290236"/>
              <a:gd name="connsiteY4" fmla="*/ 40940 h 838653"/>
              <a:gd name="connsiteX5" fmla="*/ 1290236 w 1290236"/>
              <a:gd name="connsiteY5" fmla="*/ 139778 h 838653"/>
              <a:gd name="connsiteX6" fmla="*/ 1290236 w 1290236"/>
              <a:gd name="connsiteY6" fmla="*/ 698875 h 838653"/>
              <a:gd name="connsiteX7" fmla="*/ 1249296 w 1290236"/>
              <a:gd name="connsiteY7" fmla="*/ 797713 h 838653"/>
              <a:gd name="connsiteX8" fmla="*/ 1150458 w 1290236"/>
              <a:gd name="connsiteY8" fmla="*/ 838653 h 838653"/>
              <a:gd name="connsiteX9" fmla="*/ 139778 w 1290236"/>
              <a:gd name="connsiteY9" fmla="*/ 838653 h 838653"/>
              <a:gd name="connsiteX10" fmla="*/ 40940 w 1290236"/>
              <a:gd name="connsiteY10" fmla="*/ 797713 h 838653"/>
              <a:gd name="connsiteX11" fmla="*/ 0 w 1290236"/>
              <a:gd name="connsiteY11" fmla="*/ 698875 h 838653"/>
              <a:gd name="connsiteX12" fmla="*/ 0 w 1290236"/>
              <a:gd name="connsiteY12" fmla="*/ 139778 h 83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0236" h="838653">
                <a:moveTo>
                  <a:pt x="0" y="139778"/>
                </a:moveTo>
                <a:cubicBezTo>
                  <a:pt x="0" y="102707"/>
                  <a:pt x="14727" y="67153"/>
                  <a:pt x="40940" y="40940"/>
                </a:cubicBezTo>
                <a:cubicBezTo>
                  <a:pt x="67154" y="14727"/>
                  <a:pt x="102707" y="0"/>
                  <a:pt x="139778" y="0"/>
                </a:cubicBezTo>
                <a:lnTo>
                  <a:pt x="1150458" y="0"/>
                </a:lnTo>
                <a:cubicBezTo>
                  <a:pt x="1187529" y="0"/>
                  <a:pt x="1223083" y="14727"/>
                  <a:pt x="1249296" y="40940"/>
                </a:cubicBezTo>
                <a:cubicBezTo>
                  <a:pt x="1275509" y="67154"/>
                  <a:pt x="1290236" y="102707"/>
                  <a:pt x="1290236" y="139778"/>
                </a:cubicBezTo>
                <a:lnTo>
                  <a:pt x="1290236" y="698875"/>
                </a:lnTo>
                <a:cubicBezTo>
                  <a:pt x="1290236" y="735946"/>
                  <a:pt x="1275509" y="771500"/>
                  <a:pt x="1249296" y="797713"/>
                </a:cubicBezTo>
                <a:cubicBezTo>
                  <a:pt x="1223083" y="823926"/>
                  <a:pt x="1187529" y="838653"/>
                  <a:pt x="1150458" y="838653"/>
                </a:cubicBezTo>
                <a:lnTo>
                  <a:pt x="139778" y="838653"/>
                </a:lnTo>
                <a:cubicBezTo>
                  <a:pt x="102707" y="838653"/>
                  <a:pt x="67153" y="823926"/>
                  <a:pt x="40940" y="797713"/>
                </a:cubicBezTo>
                <a:cubicBezTo>
                  <a:pt x="14727" y="771500"/>
                  <a:pt x="0" y="735946"/>
                  <a:pt x="0" y="698875"/>
                </a:cubicBezTo>
                <a:lnTo>
                  <a:pt x="0" y="139778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610" tIns="67610" rIns="67610" bIns="6761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i="1" kern="1200" dirty="0">
                <a:solidFill>
                  <a:srgbClr val="800E02"/>
                </a:solidFill>
              </a:rPr>
              <a:t>Retiram-me todas as funções. Fui esvaziado de tudo. Transformaram-me em fantasma e agora veem com uma avaliação de desempenho. Francamente!</a:t>
            </a:r>
          </a:p>
        </p:txBody>
      </p:sp>
      <p:sp>
        <p:nvSpPr>
          <p:cNvPr id="36" name="Forma livre 35"/>
          <p:cNvSpPr/>
          <p:nvPr/>
        </p:nvSpPr>
        <p:spPr>
          <a:xfrm>
            <a:off x="3755165" y="1028700"/>
            <a:ext cx="3345723" cy="1399944"/>
          </a:xfrm>
          <a:custGeom>
            <a:avLst/>
            <a:gdLst>
              <a:gd name="connsiteX0" fmla="*/ 0 w 1677784"/>
              <a:gd name="connsiteY0" fmla="*/ 238825 h 1432923"/>
              <a:gd name="connsiteX1" fmla="*/ 69950 w 1677784"/>
              <a:gd name="connsiteY1" fmla="*/ 69950 h 1432923"/>
              <a:gd name="connsiteX2" fmla="*/ 238825 w 1677784"/>
              <a:gd name="connsiteY2" fmla="*/ 0 h 1432923"/>
              <a:gd name="connsiteX3" fmla="*/ 1438959 w 1677784"/>
              <a:gd name="connsiteY3" fmla="*/ 0 h 1432923"/>
              <a:gd name="connsiteX4" fmla="*/ 1607834 w 1677784"/>
              <a:gd name="connsiteY4" fmla="*/ 69950 h 1432923"/>
              <a:gd name="connsiteX5" fmla="*/ 1677784 w 1677784"/>
              <a:gd name="connsiteY5" fmla="*/ 238825 h 1432923"/>
              <a:gd name="connsiteX6" fmla="*/ 1677784 w 1677784"/>
              <a:gd name="connsiteY6" fmla="*/ 1194098 h 1432923"/>
              <a:gd name="connsiteX7" fmla="*/ 1607834 w 1677784"/>
              <a:gd name="connsiteY7" fmla="*/ 1362973 h 1432923"/>
              <a:gd name="connsiteX8" fmla="*/ 1438959 w 1677784"/>
              <a:gd name="connsiteY8" fmla="*/ 1432923 h 1432923"/>
              <a:gd name="connsiteX9" fmla="*/ 238825 w 1677784"/>
              <a:gd name="connsiteY9" fmla="*/ 1432923 h 1432923"/>
              <a:gd name="connsiteX10" fmla="*/ 69950 w 1677784"/>
              <a:gd name="connsiteY10" fmla="*/ 1362973 h 1432923"/>
              <a:gd name="connsiteX11" fmla="*/ 0 w 1677784"/>
              <a:gd name="connsiteY11" fmla="*/ 1194098 h 1432923"/>
              <a:gd name="connsiteX12" fmla="*/ 0 w 1677784"/>
              <a:gd name="connsiteY12" fmla="*/ 238825 h 143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7784" h="1432923">
                <a:moveTo>
                  <a:pt x="0" y="238825"/>
                </a:moveTo>
                <a:cubicBezTo>
                  <a:pt x="0" y="175485"/>
                  <a:pt x="25162" y="114739"/>
                  <a:pt x="69950" y="69950"/>
                </a:cubicBezTo>
                <a:cubicBezTo>
                  <a:pt x="114738" y="25162"/>
                  <a:pt x="175485" y="0"/>
                  <a:pt x="238825" y="0"/>
                </a:cubicBezTo>
                <a:lnTo>
                  <a:pt x="1438959" y="0"/>
                </a:lnTo>
                <a:cubicBezTo>
                  <a:pt x="1502299" y="0"/>
                  <a:pt x="1563045" y="25162"/>
                  <a:pt x="1607834" y="69950"/>
                </a:cubicBezTo>
                <a:cubicBezTo>
                  <a:pt x="1652622" y="114738"/>
                  <a:pt x="1677784" y="175485"/>
                  <a:pt x="1677784" y="238825"/>
                </a:cubicBezTo>
                <a:lnTo>
                  <a:pt x="1677784" y="1194098"/>
                </a:lnTo>
                <a:cubicBezTo>
                  <a:pt x="1677784" y="1257438"/>
                  <a:pt x="1652622" y="1318184"/>
                  <a:pt x="1607834" y="1362973"/>
                </a:cubicBezTo>
                <a:cubicBezTo>
                  <a:pt x="1563046" y="1407761"/>
                  <a:pt x="1502299" y="1432923"/>
                  <a:pt x="1438959" y="1432923"/>
                </a:cubicBezTo>
                <a:lnTo>
                  <a:pt x="238825" y="1432923"/>
                </a:lnTo>
                <a:cubicBezTo>
                  <a:pt x="175485" y="1432923"/>
                  <a:pt x="114739" y="1407761"/>
                  <a:pt x="69950" y="1362973"/>
                </a:cubicBezTo>
                <a:cubicBezTo>
                  <a:pt x="25162" y="1318185"/>
                  <a:pt x="0" y="1257438"/>
                  <a:pt x="0" y="1194098"/>
                </a:cubicBezTo>
                <a:lnTo>
                  <a:pt x="0" y="238825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20" tIns="96620" rIns="96620" bIns="9662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i="1" kern="1200" dirty="0">
                <a:solidFill>
                  <a:srgbClr val="800E02"/>
                </a:solidFill>
              </a:rPr>
              <a:t>Fiquei 7 meses sem atribuição alguma na Embaixada, tema pendente na COR e para o qual almejo encaminhamento com a brevidade possível </a:t>
            </a:r>
          </a:p>
        </p:txBody>
      </p:sp>
      <p:sp>
        <p:nvSpPr>
          <p:cNvPr id="37" name="Forma livre 36"/>
          <p:cNvSpPr/>
          <p:nvPr/>
        </p:nvSpPr>
        <p:spPr>
          <a:xfrm>
            <a:off x="7536723" y="4343400"/>
            <a:ext cx="3648405" cy="1059532"/>
          </a:xfrm>
          <a:custGeom>
            <a:avLst/>
            <a:gdLst>
              <a:gd name="connsiteX0" fmla="*/ 0 w 1290236"/>
              <a:gd name="connsiteY0" fmla="*/ 139778 h 838653"/>
              <a:gd name="connsiteX1" fmla="*/ 40940 w 1290236"/>
              <a:gd name="connsiteY1" fmla="*/ 40940 h 838653"/>
              <a:gd name="connsiteX2" fmla="*/ 139778 w 1290236"/>
              <a:gd name="connsiteY2" fmla="*/ 0 h 838653"/>
              <a:gd name="connsiteX3" fmla="*/ 1150458 w 1290236"/>
              <a:gd name="connsiteY3" fmla="*/ 0 h 838653"/>
              <a:gd name="connsiteX4" fmla="*/ 1249296 w 1290236"/>
              <a:gd name="connsiteY4" fmla="*/ 40940 h 838653"/>
              <a:gd name="connsiteX5" fmla="*/ 1290236 w 1290236"/>
              <a:gd name="connsiteY5" fmla="*/ 139778 h 838653"/>
              <a:gd name="connsiteX6" fmla="*/ 1290236 w 1290236"/>
              <a:gd name="connsiteY6" fmla="*/ 698875 h 838653"/>
              <a:gd name="connsiteX7" fmla="*/ 1249296 w 1290236"/>
              <a:gd name="connsiteY7" fmla="*/ 797713 h 838653"/>
              <a:gd name="connsiteX8" fmla="*/ 1150458 w 1290236"/>
              <a:gd name="connsiteY8" fmla="*/ 838653 h 838653"/>
              <a:gd name="connsiteX9" fmla="*/ 139778 w 1290236"/>
              <a:gd name="connsiteY9" fmla="*/ 838653 h 838653"/>
              <a:gd name="connsiteX10" fmla="*/ 40940 w 1290236"/>
              <a:gd name="connsiteY10" fmla="*/ 797713 h 838653"/>
              <a:gd name="connsiteX11" fmla="*/ 0 w 1290236"/>
              <a:gd name="connsiteY11" fmla="*/ 698875 h 838653"/>
              <a:gd name="connsiteX12" fmla="*/ 0 w 1290236"/>
              <a:gd name="connsiteY12" fmla="*/ 139778 h 83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0236" h="838653">
                <a:moveTo>
                  <a:pt x="0" y="139778"/>
                </a:moveTo>
                <a:cubicBezTo>
                  <a:pt x="0" y="102707"/>
                  <a:pt x="14727" y="67153"/>
                  <a:pt x="40940" y="40940"/>
                </a:cubicBezTo>
                <a:cubicBezTo>
                  <a:pt x="67154" y="14727"/>
                  <a:pt x="102707" y="0"/>
                  <a:pt x="139778" y="0"/>
                </a:cubicBezTo>
                <a:lnTo>
                  <a:pt x="1150458" y="0"/>
                </a:lnTo>
                <a:cubicBezTo>
                  <a:pt x="1187529" y="0"/>
                  <a:pt x="1223083" y="14727"/>
                  <a:pt x="1249296" y="40940"/>
                </a:cubicBezTo>
                <a:cubicBezTo>
                  <a:pt x="1275509" y="67154"/>
                  <a:pt x="1290236" y="102707"/>
                  <a:pt x="1290236" y="139778"/>
                </a:cubicBezTo>
                <a:lnTo>
                  <a:pt x="1290236" y="698875"/>
                </a:lnTo>
                <a:cubicBezTo>
                  <a:pt x="1290236" y="735946"/>
                  <a:pt x="1275509" y="771500"/>
                  <a:pt x="1249296" y="797713"/>
                </a:cubicBezTo>
                <a:cubicBezTo>
                  <a:pt x="1223083" y="823926"/>
                  <a:pt x="1187529" y="838653"/>
                  <a:pt x="1150458" y="838653"/>
                </a:cubicBezTo>
                <a:lnTo>
                  <a:pt x="139778" y="838653"/>
                </a:lnTo>
                <a:cubicBezTo>
                  <a:pt x="102707" y="838653"/>
                  <a:pt x="67153" y="823926"/>
                  <a:pt x="40940" y="797713"/>
                </a:cubicBezTo>
                <a:cubicBezTo>
                  <a:pt x="14727" y="771500"/>
                  <a:pt x="0" y="735946"/>
                  <a:pt x="0" y="698875"/>
                </a:cubicBezTo>
                <a:lnTo>
                  <a:pt x="0" y="139778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610" tIns="67610" rIns="67610" bIns="6761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i="1" kern="1200" dirty="0">
                <a:solidFill>
                  <a:srgbClr val="800E02"/>
                </a:solidFill>
              </a:rPr>
              <a:t>A nota atribuída reflete minha resoluta disposição em não executar ordens ilegais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3671162" y="4386262"/>
            <a:ext cx="3701190" cy="1231552"/>
          </a:xfrm>
          <a:prstGeom prst="round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3733277" y="4415842"/>
            <a:ext cx="3520223" cy="11592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i="1" kern="1200" dirty="0">
                <a:solidFill>
                  <a:srgbClr val="800E02"/>
                </a:solidFill>
              </a:rPr>
              <a:t>Num acesso de raiva apontou o dedo em minha direção e começou a gritar “CANALHA’, ‘MENTIROSA” “GENTE DA SUA LAIA”</a:t>
            </a:r>
          </a:p>
        </p:txBody>
      </p:sp>
      <p:pic>
        <p:nvPicPr>
          <p:cNvPr id="1026" name="Picture 2" descr="O DENUNCIANTE NO SUFOCO - OMD | Soluções para ouvidor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6" y="0"/>
            <a:ext cx="1114425" cy="111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9574" y="1338628"/>
            <a:ext cx="11001375" cy="4640141"/>
          </a:xfrm>
        </p:spPr>
        <p:txBody>
          <a:bodyPr>
            <a:noAutofit/>
          </a:bodyPr>
          <a:lstStyle/>
          <a:p>
            <a:r>
              <a:rPr lang="pt-PT" sz="2200" b="0" dirty="0"/>
              <a:t>1976 - Estados Unidos , “</a:t>
            </a:r>
            <a:r>
              <a:rPr lang="pt-PT" sz="2200" b="0" i="1" dirty="0"/>
              <a:t>The harrased worker</a:t>
            </a:r>
            <a:r>
              <a:rPr lang="pt-PT" sz="2200" b="0" dirty="0"/>
              <a:t>”, ou seja “O trabalhador assediado”, da psiquiatra norte-americana Carroll Brodsky;</a:t>
            </a:r>
          </a:p>
          <a:p>
            <a:r>
              <a:rPr lang="pt-PT" sz="2200" b="0" dirty="0"/>
              <a:t>2003 - caso emblemático no Brasil, empresa de refrigerantes</a:t>
            </a:r>
            <a:endParaRPr lang="pt-BR" sz="2200" b="0" dirty="0"/>
          </a:p>
          <a:p>
            <a:r>
              <a:rPr lang="pt-PT" sz="2200" b="0" dirty="0"/>
              <a:t>2009 -  24 empregados da empresa France Telecom se suicidaram no período de 18 meses; </a:t>
            </a:r>
          </a:p>
          <a:p>
            <a:r>
              <a:rPr lang="pt-BR" sz="2200" b="0" dirty="0"/>
              <a:t>2018 - Controladoria-Geral da União (CGU) indicava recorde em procedimentos para apurar denúncias de assédio sexual e moral e em demissões decorrentes delas no governo federal; </a:t>
            </a:r>
            <a:endParaRPr lang="pt-PT" sz="2200" b="0" dirty="0"/>
          </a:p>
          <a:p>
            <a:r>
              <a:rPr lang="pt-BR" sz="2200" b="0" dirty="0"/>
              <a:t>2022 – Estudo da AFIPEA – Assediometro – Assédio Institucional no Brasil: Avanço do Autoritarismo e desconstrução do Estado; </a:t>
            </a:r>
          </a:p>
          <a:p>
            <a:r>
              <a:rPr lang="pt-BR" sz="2200" b="0" dirty="0"/>
              <a:t>Dados do TST - mais de 77 mil ações trabalhistas relacionadas a assédio moral e mais de 4,5 mil a assédio sexual.  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B92FAA0-C82E-2971-A4A1-98113A10E3DA}"/>
              </a:ext>
            </a:extLst>
          </p:cNvPr>
          <p:cNvSpPr txBox="1">
            <a:spLocks/>
          </p:cNvSpPr>
          <p:nvPr/>
        </p:nvSpPr>
        <p:spPr>
          <a:xfrm>
            <a:off x="652462" y="357189"/>
            <a:ext cx="10515600" cy="5619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800E02"/>
                </a:solidFill>
                <a:effectLst/>
                <a:uLnTx/>
                <a:uFillTx/>
                <a:latin typeface="Poppins SemiBold" pitchFamily="2" charset="77"/>
                <a:ea typeface="+mj-ea"/>
                <a:cs typeface="Poppins SemiBold" pitchFamily="2" charset="77"/>
              </a:rPr>
              <a:t>Por quê precisamos de uma política</a:t>
            </a:r>
            <a:r>
              <a:rPr kumimoji="0" lang="pt-BR" sz="3600" b="1" i="0" u="none" strike="noStrike" kern="1200" cap="none" spc="0" normalizeH="0" noProof="0" dirty="0">
                <a:ln>
                  <a:noFill/>
                </a:ln>
                <a:solidFill>
                  <a:srgbClr val="800E02"/>
                </a:solidFill>
                <a:effectLst/>
                <a:uLnTx/>
                <a:uFillTx/>
                <a:latin typeface="Poppins SemiBold" pitchFamily="2" charset="77"/>
                <a:ea typeface="+mj-ea"/>
                <a:cs typeface="Poppins SemiBold" pitchFamily="2" charset="77"/>
              </a:rPr>
              <a:t> ? 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800E02"/>
              </a:solidFill>
              <a:effectLst/>
              <a:uLnTx/>
              <a:uFillTx/>
              <a:latin typeface="Poppins SemiBold" pitchFamily="2" charset="77"/>
              <a:ea typeface="+mj-ea"/>
              <a:cs typeface="Poppins SemiBold" pitchFamily="2" charset="7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5312" y="1282700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pt-BR" sz="2000" dirty="0"/>
              <a:t>2023 – MPT  - </a:t>
            </a:r>
            <a:r>
              <a:rPr lang="pt-BR" sz="2000" b="0" dirty="0"/>
              <a:t>8.458 denúncias em todo o país. De janeiro a julho, o número já é quase igual a de</a:t>
            </a:r>
            <a:r>
              <a:rPr lang="pt-BR" sz="2000" dirty="0"/>
              <a:t> 2022 inteiro; números de assédio sexual </a:t>
            </a:r>
            <a:r>
              <a:rPr lang="pt-BR" sz="2000" b="0" dirty="0"/>
              <a:t>mais que </a:t>
            </a:r>
            <a:r>
              <a:rPr lang="pt-BR" sz="2000" dirty="0"/>
              <a:t>dobraram</a:t>
            </a:r>
            <a:r>
              <a:rPr lang="pt-BR" sz="2000" b="0" dirty="0"/>
              <a:t> no período;</a:t>
            </a:r>
          </a:p>
          <a:p>
            <a:pPr fontAlgn="base"/>
            <a:r>
              <a:rPr lang="pt-BR" sz="2000" dirty="0"/>
              <a:t>CGU </a:t>
            </a:r>
            <a:r>
              <a:rPr lang="pt-BR" sz="2000" b="0" dirty="0"/>
              <a:t>— já recebeu </a:t>
            </a:r>
            <a:r>
              <a:rPr lang="pt-BR" sz="2000" dirty="0"/>
              <a:t>4.162</a:t>
            </a:r>
            <a:r>
              <a:rPr lang="pt-BR" sz="2000" b="0" dirty="0"/>
              <a:t> denúncias e reclamações de assédio sexual e moral, entre os dias 1º de janeiro a 25 de agosto</a:t>
            </a:r>
          </a:p>
          <a:p>
            <a:pPr fontAlgn="base"/>
            <a:r>
              <a:rPr lang="pt-BR" sz="2000" dirty="0"/>
              <a:t>Ouvidoria/MRE </a:t>
            </a:r>
            <a:r>
              <a:rPr lang="pt-BR" sz="2000" b="0" dirty="0"/>
              <a:t>– de cada </a:t>
            </a:r>
            <a:r>
              <a:rPr lang="pt-BR" sz="2000" dirty="0"/>
              <a:t>10 </a:t>
            </a:r>
            <a:r>
              <a:rPr lang="pt-BR" sz="2000" b="0" dirty="0"/>
              <a:t>denúncias recebidas, </a:t>
            </a:r>
            <a:r>
              <a:rPr lang="pt-BR" sz="2000" dirty="0"/>
              <a:t>7</a:t>
            </a:r>
            <a:r>
              <a:rPr lang="pt-BR" sz="2000" b="0" dirty="0"/>
              <a:t> são de assédio moral.  (dado extraoficial)</a:t>
            </a:r>
            <a:endParaRPr lang="pt-BR" sz="2000" dirty="0"/>
          </a:p>
          <a:p>
            <a:r>
              <a:rPr lang="pt-BR" sz="2000" dirty="0"/>
              <a:t>Dados da OMS - </a:t>
            </a:r>
            <a:r>
              <a:rPr lang="pt-BR" sz="2000" b="0" dirty="0"/>
              <a:t>No mundo, </a:t>
            </a:r>
            <a:r>
              <a:rPr lang="pt-BR" sz="2000" dirty="0"/>
              <a:t>1</a:t>
            </a:r>
            <a:r>
              <a:rPr lang="pt-BR" sz="2000" b="0" dirty="0"/>
              <a:t> em cada </a:t>
            </a:r>
            <a:r>
              <a:rPr lang="pt-BR" sz="2000" dirty="0"/>
              <a:t>8</a:t>
            </a:r>
            <a:r>
              <a:rPr lang="pt-BR" sz="2000" b="0" dirty="0"/>
              <a:t> pessoas vive com algum tipo de transtorno mental. Quase </a:t>
            </a:r>
            <a:r>
              <a:rPr lang="pt-BR" sz="2000" dirty="0"/>
              <a:t>60%</a:t>
            </a:r>
            <a:r>
              <a:rPr lang="pt-BR" sz="2000" b="0" dirty="0"/>
              <a:t> dos casos são de ansiedade (31%) e depressão (28,9%), que cresceram 26% e 28%, respectivamente, desde a pandemia da </a:t>
            </a:r>
            <a:r>
              <a:rPr lang="pt-BR" sz="2000" b="0" dirty="0" err="1"/>
              <a:t>covid</a:t>
            </a:r>
            <a:r>
              <a:rPr lang="pt-BR" sz="2000" b="0" dirty="0"/>
              <a:t>-19. 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800E02"/>
                </a:solidFill>
              </a:rPr>
              <a:t>MRE – 2022 – relatório de gestão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https://www.gov.br/mre/pt-br/acesso-a-informacao/transparencia-prestacao-contas/Relatrio2022.Versocompleta.pdf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00113" y="1157288"/>
            <a:ext cx="10515600" cy="5019675"/>
          </a:xfrm>
        </p:spPr>
        <p:txBody>
          <a:bodyPr>
            <a:normAutofit/>
          </a:bodyPr>
          <a:lstStyle/>
          <a:p>
            <a:r>
              <a:rPr lang="pt-BR" sz="2200" dirty="0"/>
              <a:t>CPADIS 2022 - </a:t>
            </a:r>
            <a:r>
              <a:rPr lang="pt-BR" sz="2200" b="0" dirty="0"/>
              <a:t>4 reuniões da Comissão, que recebeu, ao longo do ano, 6 denúncias e 1 pedido de esclarecimentos; </a:t>
            </a:r>
          </a:p>
          <a:p>
            <a:r>
              <a:rPr lang="pt-BR" sz="2200" dirty="0"/>
              <a:t>Ouvidoria</a:t>
            </a:r>
            <a:r>
              <a:rPr lang="pt-BR" sz="2200" b="0" dirty="0"/>
              <a:t> -  recebeu </a:t>
            </a:r>
            <a:r>
              <a:rPr lang="pt-BR" sz="2200" dirty="0"/>
              <a:t>1.953</a:t>
            </a:r>
            <a:r>
              <a:rPr lang="pt-BR" sz="2200" b="0" dirty="0"/>
              <a:t> manifestações via Fala.BR, não há dados sobre denúncias</a:t>
            </a:r>
            <a:endParaRPr lang="pt-BR" sz="2200" dirty="0"/>
          </a:p>
          <a:p>
            <a:r>
              <a:rPr lang="pt-BR" sz="2200" dirty="0"/>
              <a:t>Corregedoria –</a:t>
            </a:r>
          </a:p>
          <a:p>
            <a:pPr lvl="1"/>
            <a:r>
              <a:rPr lang="pt-BR" sz="1800" dirty="0"/>
              <a:t>16 denúncias </a:t>
            </a:r>
            <a:r>
              <a:rPr lang="pt-BR" sz="1800" b="0" dirty="0"/>
              <a:t>que geraram processos investigativos ou acusatórios </a:t>
            </a:r>
            <a:r>
              <a:rPr lang="pt-BR" sz="1800" dirty="0"/>
              <a:t>em 2022, metade </a:t>
            </a:r>
            <a:r>
              <a:rPr lang="pt-BR" sz="1800" b="0" dirty="0"/>
              <a:t>delas versam sobre</a:t>
            </a:r>
            <a:r>
              <a:rPr lang="pt-BR" sz="1800" dirty="0"/>
              <a:t> assédio moral, sexual ou falta de urbanidade. </a:t>
            </a:r>
            <a:r>
              <a:rPr lang="pt-BR" sz="1800" b="0" dirty="0"/>
              <a:t>Esse dado demonstra a importância de se adotar medidas de prevenção e mediação em casos de atritos interpessoais de baixa gravidade, bem como orientar as vítimas de condutas mais graves (como assédio) sobre como realizar a denúncia.</a:t>
            </a:r>
          </a:p>
          <a:p>
            <a:pPr lvl="1"/>
            <a:r>
              <a:rPr lang="pt-BR" sz="1800" dirty="0"/>
              <a:t>7 servidores assinaram termo de ajuste de conduta (TAC); </a:t>
            </a:r>
          </a:p>
          <a:p>
            <a:pPr lvl="1"/>
            <a:r>
              <a:rPr lang="pt-BR" sz="1800" b="0" dirty="0"/>
              <a:t>Núcleo de Prevenção e Mediação de Conflitos</a:t>
            </a:r>
          </a:p>
          <a:p>
            <a:pPr lvl="1"/>
            <a:r>
              <a:rPr lang="pt-BR" sz="1800" b="0" dirty="0"/>
              <a:t>Lançamento do Guia de Conduta dos Servidores do SEB</a:t>
            </a:r>
            <a:r>
              <a:rPr lang="pt-BR" sz="1800" dirty="0"/>
              <a:t>; </a:t>
            </a:r>
          </a:p>
          <a:p>
            <a:r>
              <a:rPr lang="pt-BR" sz="2200" dirty="0"/>
              <a:t>Comissão de ética – </a:t>
            </a:r>
            <a:r>
              <a:rPr lang="pt-BR" sz="2200" b="0" dirty="0"/>
              <a:t>não há menção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61177-2D4A-5961-D8AB-DF90AD9D6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576" y="2314575"/>
            <a:ext cx="9144000" cy="2171700"/>
          </a:xfrm>
        </p:spPr>
        <p:txBody>
          <a:bodyPr>
            <a:noAutofit/>
          </a:bodyPr>
          <a:lstStyle/>
          <a:p>
            <a:r>
              <a:rPr lang="pt-BR" sz="4800" dirty="0"/>
              <a:t>Perspectivas e Avaliação do Cenário Atual</a:t>
            </a:r>
            <a:br>
              <a:rPr lang="pt-BR" sz="4800" dirty="0"/>
            </a:b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522902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6787" y="711200"/>
            <a:ext cx="9907539" cy="4351338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Ratificação da Convenção 190 da OIT</a:t>
            </a:r>
          </a:p>
          <a:p>
            <a:pPr marL="0" indent="0">
              <a:buNone/>
            </a:pPr>
            <a:endParaRPr lang="pt-PT" b="0" dirty="0"/>
          </a:p>
          <a:p>
            <a:pPr>
              <a:buNone/>
            </a:pPr>
            <a:r>
              <a:rPr lang="pt-PT" b="0" dirty="0"/>
              <a:t>“um conjunto de comportamentos e práticas inaceitáveis, ou de suas ameaças, de ocorrência única ou repetida, que </a:t>
            </a:r>
            <a:r>
              <a:rPr lang="pt-PT" dirty="0"/>
              <a:t>visem</a:t>
            </a:r>
            <a:r>
              <a:rPr lang="pt-PT" b="0" dirty="0"/>
              <a:t>, </a:t>
            </a:r>
            <a:r>
              <a:rPr lang="pt-PT" dirty="0"/>
              <a:t>causem</a:t>
            </a:r>
            <a:r>
              <a:rPr lang="pt-PT" b="0" dirty="0"/>
              <a:t>, ou </a:t>
            </a:r>
            <a:r>
              <a:rPr lang="pt-PT" dirty="0"/>
              <a:t>sejam susceptíveis de causar</a:t>
            </a:r>
            <a:r>
              <a:rPr lang="pt-PT" b="0" dirty="0"/>
              <a:t> dano físico, psicológico, sexual ou economico, e inclui a violência e o assédio com base no gênero” </a:t>
            </a:r>
          </a:p>
          <a:p>
            <a:pPr>
              <a:buNone/>
            </a:pPr>
            <a:endParaRPr lang="pt-PT" b="0" dirty="0"/>
          </a:p>
          <a:p>
            <a:r>
              <a:rPr lang="pt-PT" dirty="0"/>
              <a:t>(dolo, culpa e riscos) e violência</a:t>
            </a:r>
          </a:p>
          <a:p>
            <a:r>
              <a:rPr lang="pt-PT" dirty="0"/>
              <a:t>reparação – responsabilidade objetiva do Estado </a:t>
            </a:r>
          </a:p>
          <a:p>
            <a:endParaRPr lang="pt-BR" dirty="0"/>
          </a:p>
        </p:txBody>
      </p:sp>
      <p:pic>
        <p:nvPicPr>
          <p:cNvPr id="34818" name="Picture 2" descr="Campanha cobra ratificação da Convenção do combate ao assédio e à violência  no trabalho | Fetam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2140" y="4834338"/>
            <a:ext cx="1890832" cy="1865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779" y="170374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800E02"/>
                </a:solidFill>
              </a:rPr>
              <a:t>Sugestões ao GTI: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29079"/>
            <a:ext cx="10220179" cy="4903226"/>
          </a:xfrm>
        </p:spPr>
        <p:txBody>
          <a:bodyPr>
            <a:noAutofit/>
          </a:bodyPr>
          <a:lstStyle/>
          <a:p>
            <a:r>
              <a:rPr lang="pt-BR" sz="1800" b="0" dirty="0"/>
              <a:t>Existência de um </a:t>
            </a:r>
            <a:r>
              <a:rPr lang="pt-BR" sz="1800" dirty="0"/>
              <a:t>órgão central</a:t>
            </a:r>
            <a:r>
              <a:rPr lang="pt-BR" sz="1800" b="0" dirty="0"/>
              <a:t>, </a:t>
            </a:r>
            <a:r>
              <a:rPr lang="pt-BR" sz="1800" dirty="0"/>
              <a:t>externo </a:t>
            </a:r>
            <a:r>
              <a:rPr lang="pt-BR" sz="1800" b="0" dirty="0"/>
              <a:t>às demais unidades da Administração Pública para elaborar e planejar a </a:t>
            </a:r>
            <a:r>
              <a:rPr lang="pt-BR" sz="1800" dirty="0"/>
              <a:t>política geral</a:t>
            </a:r>
            <a:r>
              <a:rPr lang="pt-BR" sz="1800" b="0" dirty="0"/>
              <a:t>, </a:t>
            </a:r>
            <a:r>
              <a:rPr lang="pt-BR" sz="1800" dirty="0"/>
              <a:t>orientar</a:t>
            </a:r>
            <a:r>
              <a:rPr lang="pt-BR" sz="1800" b="0" dirty="0"/>
              <a:t> e </a:t>
            </a:r>
            <a:r>
              <a:rPr lang="pt-BR" sz="1800" dirty="0"/>
              <a:t>fiscalizar a execução </a:t>
            </a:r>
            <a:r>
              <a:rPr lang="pt-BR" sz="1800" b="0" dirty="0"/>
              <a:t>das ações, bem como a </a:t>
            </a:r>
            <a:r>
              <a:rPr lang="pt-BR" sz="1800" dirty="0"/>
              <a:t>celeridade, sigilo e depois a </a:t>
            </a:r>
            <a:r>
              <a:rPr lang="pt-BR" sz="1600" dirty="0"/>
              <a:t>transparência</a:t>
            </a:r>
            <a:r>
              <a:rPr lang="pt-BR" sz="1800" dirty="0"/>
              <a:t> </a:t>
            </a:r>
            <a:r>
              <a:rPr lang="pt-BR" sz="1800" b="0" dirty="0"/>
              <a:t>dos procedimentos e as denúncias, </a:t>
            </a:r>
            <a:r>
              <a:rPr lang="pt-BR" sz="1800" dirty="0"/>
              <a:t>realizar</a:t>
            </a:r>
            <a:r>
              <a:rPr lang="pt-BR" sz="1800" b="0" dirty="0"/>
              <a:t> pesquisas, </a:t>
            </a:r>
            <a:r>
              <a:rPr lang="pt-BR" sz="1800" dirty="0"/>
              <a:t>campanhas e debates</a:t>
            </a:r>
            <a:r>
              <a:rPr lang="pt-BR" sz="1800" b="0" dirty="0"/>
              <a:t>, entre outros; </a:t>
            </a:r>
          </a:p>
          <a:p>
            <a:r>
              <a:rPr lang="pt-BR" sz="1800" dirty="0"/>
              <a:t>Garantir acesso, proteção e acompanhamento às vítimas </a:t>
            </a:r>
            <a:r>
              <a:rPr lang="pt-BR" sz="1800" b="0" dirty="0"/>
              <a:t>– </a:t>
            </a:r>
            <a:r>
              <a:rPr lang="pt-BR" sz="1800" dirty="0"/>
              <a:t>confiança</a:t>
            </a:r>
            <a:r>
              <a:rPr lang="pt-BR" sz="1800" b="0" dirty="0"/>
              <a:t>.</a:t>
            </a:r>
          </a:p>
          <a:p>
            <a:r>
              <a:rPr lang="pt-BR" sz="1800" b="0" dirty="0"/>
              <a:t>Criar mecanismos para acompanhamento e ajustamento de conduta dos denunciados </a:t>
            </a:r>
          </a:p>
          <a:p>
            <a:r>
              <a:rPr lang="pt-BR" sz="1800" b="0" dirty="0"/>
              <a:t>Testemunhas – dever de denunciar</a:t>
            </a:r>
          </a:p>
          <a:p>
            <a:r>
              <a:rPr lang="pt-BR" sz="1800" dirty="0"/>
              <a:t>Fortalecimento das Comissões </a:t>
            </a:r>
            <a:r>
              <a:rPr lang="pt-BR" sz="1800" b="0" dirty="0"/>
              <a:t>de Ética, das Corregedorias e das Comissões de Prevenção e Enfrentamento do Assédio e violência no trabalho; </a:t>
            </a:r>
            <a:endParaRPr lang="pt-BR" sz="1800" dirty="0"/>
          </a:p>
          <a:p>
            <a:r>
              <a:rPr lang="pt-BR" sz="1800" dirty="0"/>
              <a:t>Comissões locais </a:t>
            </a:r>
            <a:r>
              <a:rPr lang="pt-BR" sz="1800" b="0" dirty="0"/>
              <a:t>- pessoas capacitadas para lidar com violência e assédio e que encaminhem, com o consentimento das vítimas, os casos para as delegacias competentes;  </a:t>
            </a:r>
          </a:p>
          <a:p>
            <a:r>
              <a:rPr lang="pt-BR" sz="1800" dirty="0"/>
              <a:t>Criação de núcleos </a:t>
            </a:r>
            <a:r>
              <a:rPr lang="pt-BR" sz="1800" b="0" dirty="0"/>
              <a:t>de mediação de conflitos, de escuta do sofrimento, promover a CNV, atenção e qualidade de vida e à saúde no trabalho </a:t>
            </a:r>
          </a:p>
          <a:p>
            <a:endParaRPr lang="pt-BR" sz="1800" dirty="0"/>
          </a:p>
          <a:p>
            <a:endParaRPr lang="pt-BR" sz="1800" b="0" dirty="0"/>
          </a:p>
          <a:p>
            <a:endParaRPr lang="pt-BR" sz="1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5574" y="0"/>
            <a:ext cx="5746579" cy="1325563"/>
          </a:xfrm>
        </p:spPr>
        <p:txBody>
          <a:bodyPr/>
          <a:lstStyle/>
          <a:p>
            <a:r>
              <a:rPr lang="pt-BR" dirty="0">
                <a:solidFill>
                  <a:srgbClr val="800E02"/>
                </a:solidFill>
              </a:rPr>
              <a:t>Conclusão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1105497"/>
            <a:ext cx="4853904" cy="53889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pt-BR" sz="2000" b="0" dirty="0"/>
              <a:t>Olhar e protagonismo dos sindicatos   </a:t>
            </a:r>
          </a:p>
          <a:p>
            <a:pPr>
              <a:lnSpc>
                <a:spcPct val="120000"/>
              </a:lnSpc>
            </a:pPr>
            <a:r>
              <a:rPr lang="pt-BR" sz="2000" b="0" dirty="0"/>
              <a:t>Administração Pública – posição de </a:t>
            </a:r>
            <a:r>
              <a:rPr lang="pt-BR" sz="2000" dirty="0"/>
              <a:t>tolerância zero à violência e ao assédio</a:t>
            </a:r>
          </a:p>
          <a:p>
            <a:pPr>
              <a:lnSpc>
                <a:spcPct val="120000"/>
              </a:lnSpc>
            </a:pPr>
            <a:r>
              <a:rPr lang="pt-BR" sz="2000" b="0" dirty="0"/>
              <a:t>Instituição de políticas e ações, </a:t>
            </a:r>
            <a:r>
              <a:rPr lang="pt-BR" sz="2000" dirty="0"/>
              <a:t>conscientização</a:t>
            </a:r>
            <a:r>
              <a:rPr lang="pt-BR" sz="2000" b="0" dirty="0"/>
              <a:t>, do </a:t>
            </a:r>
            <a:r>
              <a:rPr lang="pt-BR" sz="2000" dirty="0"/>
              <a:t>devido processo legal </a:t>
            </a:r>
            <a:r>
              <a:rPr lang="pt-BR" sz="2000" b="0" dirty="0"/>
              <a:t>(contraditório e ampla defesa), da </a:t>
            </a:r>
            <a:r>
              <a:rPr lang="pt-BR" sz="2000" dirty="0"/>
              <a:t>punição</a:t>
            </a:r>
            <a:r>
              <a:rPr lang="pt-BR" sz="2000" b="0" dirty="0"/>
              <a:t>;</a:t>
            </a:r>
          </a:p>
          <a:p>
            <a:pPr>
              <a:lnSpc>
                <a:spcPct val="120000"/>
              </a:lnSpc>
            </a:pPr>
            <a:r>
              <a:rPr lang="pt-BR" sz="2000" b="0" dirty="0"/>
              <a:t>Estado, sindicatos e servidores - </a:t>
            </a:r>
            <a:r>
              <a:rPr lang="pt-BR" sz="2000" dirty="0"/>
              <a:t> união</a:t>
            </a:r>
            <a:r>
              <a:rPr lang="pt-BR" sz="2000" b="0" dirty="0"/>
              <a:t>, </a:t>
            </a:r>
            <a:r>
              <a:rPr lang="pt-BR" sz="2000" dirty="0"/>
              <a:t>trabalho árduo</a:t>
            </a:r>
            <a:r>
              <a:rPr lang="pt-BR" sz="2000" b="0" dirty="0"/>
              <a:t>, </a:t>
            </a:r>
            <a:r>
              <a:rPr lang="pt-BR" sz="2000" dirty="0"/>
              <a:t>contínuo e colaborativo</a:t>
            </a:r>
            <a:r>
              <a:rPr lang="pt-BR" sz="2000" b="0" dirty="0"/>
              <a:t>; </a:t>
            </a:r>
            <a:r>
              <a:rPr lang="pt-BR" sz="2000" dirty="0"/>
              <a:t>vigilância constante</a:t>
            </a:r>
            <a:r>
              <a:rPr lang="pt-BR" sz="2000" b="0" dirty="0"/>
              <a:t>, </a:t>
            </a:r>
            <a:r>
              <a:rPr lang="pt-BR" sz="2000" dirty="0"/>
              <a:t>capacitação</a:t>
            </a:r>
            <a:r>
              <a:rPr lang="pt-BR" sz="2000" b="0" dirty="0"/>
              <a:t>, </a:t>
            </a:r>
            <a:r>
              <a:rPr lang="pt-BR" sz="2000" dirty="0"/>
              <a:t>investimento</a:t>
            </a:r>
            <a:r>
              <a:rPr lang="pt-BR" sz="2000" b="0" dirty="0"/>
              <a:t> e </a:t>
            </a:r>
            <a:r>
              <a:rPr lang="pt-BR" sz="2000" dirty="0"/>
              <a:t>criatividade</a:t>
            </a:r>
            <a:r>
              <a:rPr lang="pt-BR" sz="2000" b="0" dirty="0"/>
              <a:t>; </a:t>
            </a:r>
          </a:p>
          <a:p>
            <a:pPr>
              <a:lnSpc>
                <a:spcPct val="120000"/>
              </a:lnSpc>
            </a:pPr>
            <a:r>
              <a:rPr lang="pt-BR" sz="2000" dirty="0"/>
              <a:t>Constituição Federal</a:t>
            </a:r>
            <a:r>
              <a:rPr lang="pt-BR" sz="2000" b="0" dirty="0"/>
              <a:t>  </a:t>
            </a:r>
          </a:p>
          <a:p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1F8EFE-703C-BEA0-B5C9-99DD77EF4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09" y="1105497"/>
            <a:ext cx="5104814" cy="510481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inditamaraty apresenta: palestra &quot;Acolhimento à Vida em Tempos de  Vulnerabilidade&quot; com a psicóloga Karina Okajima Fukumit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78" y="399117"/>
            <a:ext cx="7709174" cy="5815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sApp Audio 2023-09-28 at 09.42.06 (1)">
            <a:hlinkClick r:id="" action="ppaction://media"/>
            <a:extLst>
              <a:ext uri="{FF2B5EF4-FFF2-40B4-BE49-F238E27FC236}">
                <a16:creationId xmlns:a16="http://schemas.microsoft.com/office/drawing/2014/main" id="{40553948-3D7C-8D5B-27FB-6EFBA9FE1E3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650" end="100686.3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DF61177-2D4A-5961-D8AB-DF90AD9D6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156" y="681037"/>
            <a:ext cx="9691687" cy="4886326"/>
          </a:xfrm>
        </p:spPr>
        <p:txBody>
          <a:bodyPr>
            <a:noAutofit/>
          </a:bodyPr>
          <a:lstStyle/>
          <a:p>
            <a:br>
              <a:rPr lang="pt-BR" sz="4800" dirty="0"/>
            </a:br>
            <a:r>
              <a:rPr lang="pt-BR" sz="4800" dirty="0"/>
              <a:t> </a:t>
            </a: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br>
              <a:rPr lang="pt-BR" sz="4800" dirty="0"/>
            </a:br>
            <a:r>
              <a:rPr lang="pt-BR" sz="4400" dirty="0"/>
              <a:t>Q</a:t>
            </a:r>
            <a:r>
              <a:rPr lang="pt-BR" sz="3200" dirty="0"/>
              <a:t>uem caminha sozinho pode até chegar mais rápido, mas aquele que vai acompanhado, com certeza vai mais longe – Clarice Lispector </a:t>
            </a:r>
            <a:br>
              <a:rPr lang="pt-BR" sz="4800" dirty="0"/>
            </a:br>
            <a:br>
              <a:rPr lang="pt-BR" sz="4800" dirty="0"/>
            </a:br>
            <a:r>
              <a:rPr lang="pt-BR" sz="3200" dirty="0">
                <a:solidFill>
                  <a:srgbClr val="800E02"/>
                </a:solidFill>
              </a:rPr>
              <a:t>saudações e conquistas. Vamos </a:t>
            </a:r>
            <a:r>
              <a:rPr lang="pt-BR" sz="3200" dirty="0" err="1">
                <a:solidFill>
                  <a:srgbClr val="800E02"/>
                </a:solidFill>
              </a:rPr>
              <a:t>junt@s</a:t>
            </a:r>
            <a:br>
              <a:rPr lang="pt-BR" sz="3200" dirty="0"/>
            </a:br>
            <a:r>
              <a:rPr lang="pt-BR" sz="2000" dirty="0"/>
              <a:t>elianemonteiro@sinditamaraty.org.br</a:t>
            </a:r>
            <a:br>
              <a:rPr lang="pt-BR" sz="2000" dirty="0"/>
            </a:br>
            <a:r>
              <a:rPr lang="pt-BR" sz="2000" dirty="0"/>
              <a:t>61.99110.2323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5229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2450" y="1300162"/>
            <a:ext cx="10515600" cy="4829175"/>
          </a:xfrm>
        </p:spPr>
        <p:txBody>
          <a:bodyPr>
            <a:normAutofit lnSpcReduction="10000"/>
          </a:bodyPr>
          <a:lstStyle/>
          <a:p>
            <a:r>
              <a:rPr lang="pt-BR" b="0" dirty="0" err="1"/>
              <a:t>Lusaca</a:t>
            </a:r>
            <a:r>
              <a:rPr lang="pt-BR" b="0" dirty="0"/>
              <a:t> , Haia , </a:t>
            </a:r>
            <a:r>
              <a:rPr lang="pt-BR" b="0" dirty="0" err="1"/>
              <a:t>Harare</a:t>
            </a:r>
            <a:r>
              <a:rPr lang="pt-BR" b="0" dirty="0"/>
              <a:t>, Belgrado, Malabo, São Francisco, Uruguai, Toronto, Sydney , Havana, Rio de Janeiro e Brasília </a:t>
            </a:r>
          </a:p>
          <a:p>
            <a:r>
              <a:rPr lang="pt-BR" b="0" dirty="0"/>
              <a:t>Ofícios e reuniões</a:t>
            </a:r>
          </a:p>
          <a:p>
            <a:r>
              <a:rPr lang="pt-BR" b="0" dirty="0"/>
              <a:t>Expedientes oficiais eram trocados entre os postos e a Secretaria de Estado e deixavam claro que a Corregedoria e a SGEX conheciam as situações mas não tomavam providências e deixavam a gestão à cargo dos Postos e dos denunciados</a:t>
            </a:r>
          </a:p>
          <a:p>
            <a:r>
              <a:rPr lang="pt-BR" dirty="0">
                <a:solidFill>
                  <a:srgbClr val="800E02"/>
                </a:solidFill>
              </a:rPr>
              <a:t>2012 </a:t>
            </a:r>
            <a:r>
              <a:rPr lang="pt-BR" dirty="0"/>
              <a:t>- Primeira Greve do Sinditamaraty – </a:t>
            </a:r>
            <a:r>
              <a:rPr lang="pt-BR" b="0" dirty="0"/>
              <a:t>Reestruturação remuneratória – os casos aumentaram pós-greve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B92FAA0-C82E-2971-A4A1-98113A10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0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rgbClr val="800E02"/>
                </a:solidFill>
              </a:rPr>
              <a:t>2011 a 2013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800E02"/>
                </a:solidFill>
              </a:rPr>
              <a:t>2013- Caso Sydney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5717" y="3712281"/>
            <a:ext cx="8325559" cy="26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700088" y="1557337"/>
            <a:ext cx="502920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“Segundo as denúncias, o comportamento "agressivo, discriminatório e humilhante" de dois diplomatas, transferidos para Sydney em 2010, fez com que oito funcionários do consulado pedissem demissão e seis solicitassem transferência do quadro permanente nos últimos dois anos”</a:t>
            </a:r>
          </a:p>
        </p:txBody>
      </p:sp>
      <p:sp>
        <p:nvSpPr>
          <p:cNvPr id="6" name="Retângulo 5"/>
          <p:cNvSpPr/>
          <p:nvPr/>
        </p:nvSpPr>
        <p:spPr>
          <a:xfrm>
            <a:off x="6151991" y="1784251"/>
            <a:ext cx="5039883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“O texto do abaixo-assinado também cita "o assédio sexual sofrido e relatado durante os depoimentos pelas funcionárias MRMC e VHJ, funcionária que recentemente demitiu-se"....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603750" cy="1600200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rgbClr val="800E02"/>
                </a:solidFill>
              </a:rPr>
              <a:t>21 de fevereiro </a:t>
            </a:r>
            <a:br>
              <a:rPr lang="pt-BR" sz="4000" dirty="0">
                <a:solidFill>
                  <a:srgbClr val="800E02"/>
                </a:solidFill>
              </a:rPr>
            </a:br>
            <a:r>
              <a:rPr lang="pt-BR" sz="4000" dirty="0">
                <a:solidFill>
                  <a:srgbClr val="800E02"/>
                </a:solidFill>
              </a:rPr>
              <a:t>Paralisação Brasil</a:t>
            </a:r>
            <a:br>
              <a:rPr lang="pt-BR" sz="4000" dirty="0">
                <a:solidFill>
                  <a:srgbClr val="800E02"/>
                </a:solidFill>
              </a:rPr>
            </a:br>
            <a:r>
              <a:rPr lang="pt-BR" sz="4000" dirty="0">
                <a:solidFill>
                  <a:srgbClr val="800E02"/>
                </a:solidFill>
              </a:rPr>
              <a:t>e Postos no exterior</a:t>
            </a:r>
          </a:p>
        </p:txBody>
      </p:sp>
      <p:pic>
        <p:nvPicPr>
          <p:cNvPr id="4" name="Picture 2" descr="Em fevereiro, servidores protestaram em frente ao Palácio do Itamaraty sobre casos de assédio mor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945188" y="2990849"/>
            <a:ext cx="4876800" cy="3238500"/>
          </a:xfrm>
          <a:prstGeom prst="rect">
            <a:avLst/>
          </a:prstGeom>
          <a:noFill/>
        </p:spPr>
      </p:pic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725488" y="2414587"/>
            <a:ext cx="3932237" cy="381158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6074" y="585787"/>
            <a:ext cx="5026738" cy="23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quência 0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6226" y="2268141"/>
            <a:ext cx="5110162" cy="3832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6308499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9083" y="381536"/>
            <a:ext cx="4684230" cy="230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Servidores do Itamaraty fazem protesto contra assédio moral (Foto: Murilo Salviano/ G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9083" y="3006089"/>
            <a:ext cx="4409443" cy="2480312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378" y="2970262"/>
            <a:ext cx="5363797" cy="211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E73B279-3FAB-EB9F-96D4-6F9E19C2F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287" y="5347261"/>
            <a:ext cx="5363798" cy="12415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C5C13CD-386D-911C-8777-D5C8660727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78" y="5084371"/>
            <a:ext cx="5000702" cy="10533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>
                <a:solidFill>
                  <a:srgbClr val="800E02"/>
                </a:solidFill>
              </a:rPr>
              <a:t>2013 – Lançamento da Frente Sindical e Associativa contra as formas de assédio no serviço público </a:t>
            </a:r>
          </a:p>
        </p:txBody>
      </p:sp>
      <p:pic>
        <p:nvPicPr>
          <p:cNvPr id="4" name="Picture 3" descr="Foto: Filipe Calmon/ANES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0919" y="2173713"/>
            <a:ext cx="5018408" cy="2388762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657351" y="4943476"/>
            <a:ext cx="892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CSPB ; Sinditamaraty,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Confelegis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;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Sinasempu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SinpecPF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Sindfazenda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; ANESP,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Assecor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Anfip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Planalto recebe os integrantes da Frente </a:t>
            </a:r>
          </a:p>
        </p:txBody>
      </p:sp>
      <p:pic>
        <p:nvPicPr>
          <p:cNvPr id="25602" name="Picture 2" descr="Planalto recebe integrantes da Frente Contra Assédio Moral « PORTAL DA CSP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0325" y="1843087"/>
            <a:ext cx="4047065" cy="3035299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6777037" y="5706546"/>
            <a:ext cx="3586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rgbClr val="800E02"/>
                </a:solidFill>
              </a:rPr>
              <a:t>“</a:t>
            </a:r>
            <a:r>
              <a:rPr lang="pt-BR" b="1" i="1" dirty="0" err="1">
                <a:solidFill>
                  <a:srgbClr val="800E02"/>
                </a:solidFill>
              </a:rPr>
              <a:t>Assediador</a:t>
            </a:r>
            <a:r>
              <a:rPr lang="pt-BR" b="1" i="1" dirty="0">
                <a:solidFill>
                  <a:srgbClr val="800E02"/>
                </a:solidFill>
              </a:rPr>
              <a:t>, tem nome e CPF”</a:t>
            </a:r>
            <a:endParaRPr lang="pt-BR" b="1" dirty="0">
              <a:solidFill>
                <a:srgbClr val="800E0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66713" y="3522662"/>
            <a:ext cx="10515600" cy="1325563"/>
          </a:xfrm>
        </p:spPr>
        <p:txBody>
          <a:bodyPr/>
          <a:lstStyle/>
          <a:p>
            <a:r>
              <a:rPr lang="pt-BR" dirty="0"/>
              <a:t>2014</a:t>
            </a:r>
          </a:p>
        </p:txBody>
      </p:sp>
      <p:pic>
        <p:nvPicPr>
          <p:cNvPr id="24577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7424" y="3117851"/>
            <a:ext cx="845343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771524" y="810817"/>
            <a:ext cx="1002982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800E02"/>
                </a:solidFill>
              </a:rPr>
              <a:t>2ª Turma do STJ reconhece o assédio moral como sendo ato de improbidade administrativa </a:t>
            </a:r>
          </a:p>
          <a:p>
            <a:pPr algn="ctr">
              <a:buFontTx/>
              <a:buChar char="-"/>
            </a:pP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dirty="0" err="1"/>
              <a:t>REsp</a:t>
            </a:r>
            <a:r>
              <a:rPr lang="pt-BR" dirty="0"/>
              <a:t> 1.286.466 - Assédio moral e sexual são atos contrários aos princípios da administração pública e sua prática se enquadra como improbidade administrativa.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2732</Words>
  <Application>Microsoft Office PowerPoint</Application>
  <PresentationFormat>Widescreen</PresentationFormat>
  <Paragraphs>257</Paragraphs>
  <Slides>38</Slides>
  <Notes>2</Notes>
  <HiddenSlides>0</HiddenSlides>
  <MMClips>2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Calibri</vt:lpstr>
      <vt:lpstr>Poppins ExtraLight</vt:lpstr>
      <vt:lpstr>Poppins SemiBold</vt:lpstr>
      <vt:lpstr>Tema do Office</vt:lpstr>
      <vt:lpstr>Estratégias sindicais de enfrentamento e combate  às formas de assédio e discriminação no MRE</vt:lpstr>
      <vt:lpstr>Sinditamaraty </vt:lpstr>
      <vt:lpstr>Denúncias 2010 e 2011</vt:lpstr>
      <vt:lpstr>2011 a 2013</vt:lpstr>
      <vt:lpstr>2013- Caso Sydney</vt:lpstr>
      <vt:lpstr>21 de fevereiro  Paralisação Brasil e Postos no exterior</vt:lpstr>
      <vt:lpstr>Apresentação do PowerPoint</vt:lpstr>
      <vt:lpstr>2013 – Lançamento da Frente Sindical e Associativa contra as formas de assédio no serviço público </vt:lpstr>
      <vt:lpstr>2014</vt:lpstr>
      <vt:lpstr>2015 – primeiros dados de assédio sexual – violência de gênero no MRE </vt:lpstr>
      <vt:lpstr>Pesquisa Riscos Psicossociais Relacionados ao Trabalho no Itamaraty</vt:lpstr>
      <vt:lpstr>Resultado</vt:lpstr>
      <vt:lpstr>Perfil dos entrevistados</vt:lpstr>
      <vt:lpstr>Perfil da Categoria em Risco</vt:lpstr>
      <vt:lpstr>Diagnóstico dos Riscos Psicossociais</vt:lpstr>
      <vt:lpstr>Divisão Social do Trabalho</vt:lpstr>
      <vt:lpstr>PROART: Estilo Gerencialista</vt:lpstr>
      <vt:lpstr>PROART: Falta de Reconhecimento</vt:lpstr>
      <vt:lpstr>PROART: Danos Psicológicos</vt:lpstr>
      <vt:lpstr>PROART: Danos Sociais </vt:lpstr>
      <vt:lpstr>PROART: Danos Físicos</vt:lpstr>
      <vt:lpstr>Apresentação do PowerPoint</vt:lpstr>
      <vt:lpstr>Quem acionou frente aos problemas do trabalho?  66% - família e amigos 20,9% - unidades do MRE  Procuraria o sindicato? 76,6% (sim) e 23,4% (não) </vt:lpstr>
      <vt:lpstr>Assédio e discriminação institucional  </vt:lpstr>
      <vt:lpstr>Apresentação do PowerPoint</vt:lpstr>
      <vt:lpstr>Apresentação do PowerPoint</vt:lpstr>
      <vt:lpstr>Bandeira do Sinditamaraty</vt:lpstr>
      <vt:lpstr>Apresentação do PowerPoint</vt:lpstr>
      <vt:lpstr>Qual é o olhar do Sinditamaraty sobre as políticas de prevenção e enfrentamento das formas de assédio e discriminação?  </vt:lpstr>
      <vt:lpstr>Apresentação do PowerPoint</vt:lpstr>
      <vt:lpstr>Apresentação do PowerPoint</vt:lpstr>
      <vt:lpstr>MRE – 2022 – relatório de gestão</vt:lpstr>
      <vt:lpstr>Perspectivas e Avaliação do Cenário Atual </vt:lpstr>
      <vt:lpstr>Apresentação do PowerPoint</vt:lpstr>
      <vt:lpstr>Sugestões ao GTI: </vt:lpstr>
      <vt:lpstr>Conclusão </vt:lpstr>
      <vt:lpstr>Apresentação do PowerPoint</vt:lpstr>
      <vt:lpstr>                                                   Quem caminha sozinho pode até chegar mais rápido, mas aquele que vai acompanhado, com certeza vai mais longe – Clarice Lispector   saudações e conquistas. Vamos junt@s elianemonteiro@sinditamaraty.org.br 61.99110.2323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Lucivam Queiróz da  Costa</dc:creator>
  <cp:lastModifiedBy>wagner cesario</cp:lastModifiedBy>
  <cp:revision>167</cp:revision>
  <dcterms:created xsi:type="dcterms:W3CDTF">2023-09-26T18:30:10Z</dcterms:created>
  <dcterms:modified xsi:type="dcterms:W3CDTF">2023-09-28T14:17:56Z</dcterms:modified>
</cp:coreProperties>
</file>